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12190400"/>
  <p:notesSz cx="6858000" cy="9144000"/>
  <p:embeddedFontLst>
    <p:embeddedFont>
      <p:font typeface="Gothic A1"/>
      <p:regular r:id="rId25"/>
      <p:bold r:id="rId26"/>
    </p:embeddedFont>
    <p:embeddedFont>
      <p:font typeface="Nanum Gothic Coding"/>
      <p:regular r:id="rId27"/>
      <p:bold r:id="rId28"/>
    </p:embeddedFont>
    <p:embeddedFont>
      <p:font typeface="Gothic A1 Medium"/>
      <p:regular r:id="rId29"/>
      <p:bold r:id="rId30"/>
    </p:embeddedFont>
    <p:embeddedFont>
      <p:font typeface="Black Han Sans"/>
      <p:regular r:id="rId31"/>
    </p:embeddedFont>
    <p:embeddedFont>
      <p:font typeface="Nanum Gothic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A92684-5C63-40F6-B201-ED8729FED9E7}">
  <a:tblStyle styleId="{D0A92684-5C63-40F6-B201-ED8729FED9E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GothicA1-bold.fntdata"/><Relationship Id="rId25" Type="http://schemas.openxmlformats.org/officeDocument/2006/relationships/font" Target="fonts/GothicA1-regular.fntdata"/><Relationship Id="rId28" Type="http://schemas.openxmlformats.org/officeDocument/2006/relationships/font" Target="fonts/NanumGothicCoding-bold.fntdata"/><Relationship Id="rId27" Type="http://schemas.openxmlformats.org/officeDocument/2006/relationships/font" Target="fonts/NanumGothicCoding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GothicA1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BlackHanSans-regular.fntdata"/><Relationship Id="rId30" Type="http://schemas.openxmlformats.org/officeDocument/2006/relationships/font" Target="fonts/GothicA1Medium-bold.fntdata"/><Relationship Id="rId11" Type="http://schemas.openxmlformats.org/officeDocument/2006/relationships/slide" Target="slides/slide5.xml"/><Relationship Id="rId33" Type="http://schemas.openxmlformats.org/officeDocument/2006/relationships/font" Target="fonts/NanumGothic-bold.fntdata"/><Relationship Id="rId10" Type="http://schemas.openxmlformats.org/officeDocument/2006/relationships/slide" Target="slides/slide4.xml"/><Relationship Id="rId32" Type="http://schemas.openxmlformats.org/officeDocument/2006/relationships/font" Target="fonts/NanumGothic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47" name="Google Shape;34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68" name="Google Shape;36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9" name="Google Shape;38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4402b73575_2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2" name="Google Shape;412;g24402b73575_2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24402b73575_2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34" name="Google Shape;43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1" name="Google Shape;46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82" name="Google Shape;48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05" name="Google Shape;50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40" name="Google Shape;54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5" name="Google Shape;13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5" name="Google Shape;30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6" name="Google Shape;32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914281" y="2130426"/>
            <a:ext cx="10361851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828562" y="3886200"/>
            <a:ext cx="853328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832225" y="-1622425"/>
            <a:ext cx="4525963" cy="10971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10685809" y="1372897"/>
            <a:ext cx="5851525" cy="3655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3271031" y="-2183697"/>
            <a:ext cx="5851525" cy="10768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962959" y="4406901"/>
            <a:ext cx="10361851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62959" y="2906713"/>
            <a:ext cx="10361851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12695" y="1600201"/>
            <a:ext cx="721054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8226413" y="1600201"/>
            <a:ext cx="721266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09521" y="1535113"/>
            <a:ext cx="5386216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09521" y="2174875"/>
            <a:ext cx="5386216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92561" y="1535113"/>
            <a:ext cx="5388332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92561" y="2174875"/>
            <a:ext cx="5388332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09521" y="273050"/>
            <a:ext cx="4010562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4766113" y="273051"/>
            <a:ext cx="6814779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09521" y="1435101"/>
            <a:ext cx="4010562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2389406" y="4800600"/>
            <a:ext cx="7314248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2389406" y="612775"/>
            <a:ext cx="7314248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2389406" y="5367338"/>
            <a:ext cx="7314248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7.png"/><Relationship Id="rId5" Type="http://schemas.openxmlformats.org/officeDocument/2006/relationships/image" Target="../media/image25.jpg"/><Relationship Id="rId6" Type="http://schemas.openxmlformats.org/officeDocument/2006/relationships/image" Target="../media/image11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13.jpg"/><Relationship Id="rId7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" y="0"/>
            <a:ext cx="12190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3137801" y="549300"/>
            <a:ext cx="5760900" cy="5759400"/>
          </a:xfrm>
          <a:prstGeom prst="ellipse">
            <a:avLst/>
          </a:prstGeom>
          <a:solidFill>
            <a:srgbClr val="FFFFFF">
              <a:alpha val="854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1" name="Google Shape;91;p13"/>
          <p:cNvCxnSpPr/>
          <p:nvPr/>
        </p:nvCxnSpPr>
        <p:spPr>
          <a:xfrm>
            <a:off x="4472847" y="3218574"/>
            <a:ext cx="3246300" cy="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92" name="Google Shape;92;p13"/>
          <p:cNvSpPr txBox="1"/>
          <p:nvPr/>
        </p:nvSpPr>
        <p:spPr>
          <a:xfrm>
            <a:off x="2430388" y="3560963"/>
            <a:ext cx="7329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클라우드 활용 자바개발자 양성과정</a:t>
            </a:r>
            <a:endParaRPr i="0" sz="28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" name="Google Shape;93;p13"/>
          <p:cNvPicPr preferRelativeResize="0"/>
          <p:nvPr/>
        </p:nvPicPr>
        <p:blipFill rotWithShape="1">
          <a:blip r:embed="rId4">
            <a:alphaModFix/>
          </a:blip>
          <a:srcRect b="12080" l="2920" r="-2920" t="-12080"/>
          <a:stretch/>
        </p:blipFill>
        <p:spPr>
          <a:xfrm>
            <a:off x="3756188" y="910150"/>
            <a:ext cx="4616873" cy="23084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/>
        </p:nvSpPr>
        <p:spPr>
          <a:xfrm>
            <a:off x="3491525" y="2750900"/>
            <a:ext cx="5146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Malgun Gothic"/>
                <a:ea typeface="Malgun Gothic"/>
                <a:cs typeface="Malgun Gothic"/>
                <a:sym typeface="Malgun Gothic"/>
              </a:rPr>
              <a:t>전자결재 시스템</a:t>
            </a:r>
            <a:endParaRPr b="1"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/>
          <p:nvPr/>
        </p:nvSpPr>
        <p:spPr>
          <a:xfrm>
            <a:off x="425824" y="2132548"/>
            <a:ext cx="8452644" cy="462343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4850" lIns="70650" spcFirstLastPara="1" rIns="70650" wrap="square" tIns="70650">
            <a:noAutofit/>
          </a:bodyPr>
          <a:lstStyle/>
          <a:p>
            <a:pPr indent="-28024" lvl="0" marL="84095" marR="0" rtl="0" algn="l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r>
              <a:t/>
            </a:r>
            <a:endParaRPr b="0" i="0" sz="883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2"/>
          <p:cNvSpPr/>
          <p:nvPr/>
        </p:nvSpPr>
        <p:spPr>
          <a:xfrm>
            <a:off x="8974683" y="2166723"/>
            <a:ext cx="309718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테이블정의서, 메타데이터를 기반으로 CRM 논리ERD, 물리ERD설계</a:t>
            </a:r>
            <a:endParaRPr/>
          </a:p>
        </p:txBody>
      </p:sp>
      <p:sp>
        <p:nvSpPr>
          <p:cNvPr id="352" name="Google Shape;352;p22"/>
          <p:cNvSpPr txBox="1"/>
          <p:nvPr/>
        </p:nvSpPr>
        <p:spPr>
          <a:xfrm>
            <a:off x="550600" y="1651000"/>
            <a:ext cx="7698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분석/설계 : </a:t>
            </a:r>
            <a:r>
              <a:rPr b="1" lang="ko-KR" sz="2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논리/물리 ERD 작성</a:t>
            </a:r>
            <a:endParaRPr b="1" i="0" sz="24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3" name="Google Shape;353;p2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22"/>
          <p:cNvSpPr txBox="1"/>
          <p:nvPr/>
        </p:nvSpPr>
        <p:spPr>
          <a:xfrm>
            <a:off x="550602" y="784400"/>
            <a:ext cx="758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600" u="none" cap="none" strike="noStrike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</a:t>
            </a:r>
            <a:r>
              <a:rPr lang="ko-KR" sz="3600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내용</a:t>
            </a:r>
            <a:endParaRPr i="0" sz="3600" u="none" cap="none" strike="noStrike">
              <a:solidFill>
                <a:srgbClr val="3F3F3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355" name="Google Shape;355;p22"/>
          <p:cNvGrpSpPr/>
          <p:nvPr/>
        </p:nvGrpSpPr>
        <p:grpSpPr>
          <a:xfrm>
            <a:off x="0" y="-4763"/>
            <a:ext cx="12192012" cy="625501"/>
            <a:chOff x="0" y="-4763"/>
            <a:chExt cx="12192012" cy="625501"/>
          </a:xfrm>
        </p:grpSpPr>
        <p:sp>
          <p:nvSpPr>
            <p:cNvPr id="356" name="Google Shape;356;p22"/>
            <p:cNvSpPr/>
            <p:nvPr/>
          </p:nvSpPr>
          <p:spPr>
            <a:xfrm>
              <a:off x="0" y="-4763"/>
              <a:ext cx="12192000" cy="62070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57" name="Google Shape;357;p22"/>
            <p:cNvGrpSpPr/>
            <p:nvPr/>
          </p:nvGrpSpPr>
          <p:grpSpPr>
            <a:xfrm rot="5400000">
              <a:off x="8022443" y="-3548832"/>
              <a:ext cx="369978" cy="7969161"/>
              <a:chOff x="11783835" y="678528"/>
              <a:chExt cx="370200" cy="5198748"/>
            </a:xfrm>
          </p:grpSpPr>
          <p:sp>
            <p:nvSpPr>
              <p:cNvPr id="358" name="Google Shape;358;p22"/>
              <p:cNvSpPr/>
              <p:nvPr/>
            </p:nvSpPr>
            <p:spPr>
              <a:xfrm flipH="1" rot="-5400000">
                <a:off x="11537085" y="5260326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개요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59" name="Google Shape;359;p22"/>
              <p:cNvSpPr/>
              <p:nvPr/>
            </p:nvSpPr>
            <p:spPr>
              <a:xfrm flipH="1" rot="-5400000">
                <a:off x="11536036" y="4541630"/>
                <a:ext cx="8658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참여인원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60" name="Google Shape;360;p22"/>
              <p:cNvSpPr/>
              <p:nvPr/>
            </p:nvSpPr>
            <p:spPr>
              <a:xfrm flipH="1" rot="-5400000">
                <a:off x="11537085" y="3822904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일정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61" name="Google Shape;361;p22"/>
              <p:cNvSpPr/>
              <p:nvPr/>
            </p:nvSpPr>
            <p:spPr>
              <a:xfrm flipH="1" rot="-5400000">
                <a:off x="11537085" y="3120763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구성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62" name="Google Shape;362;p22"/>
              <p:cNvSpPr/>
              <p:nvPr/>
            </p:nvSpPr>
            <p:spPr>
              <a:xfrm flipH="1" rot="-5400000">
                <a:off x="11535586" y="2431514"/>
                <a:ext cx="866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lt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제안/내용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63" name="Google Shape;363;p22"/>
              <p:cNvSpPr/>
              <p:nvPr/>
            </p:nvSpPr>
            <p:spPr>
              <a:xfrm flipH="1" rot="-5400000">
                <a:off x="11537085" y="1666772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rgbClr val="262626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구현화면</a:t>
                </a:r>
                <a:endParaRPr b="1" i="0" sz="1500" u="none" cap="none" strike="noStrike">
                  <a:solidFill>
                    <a:srgbClr val="262626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64" name="Google Shape;364;p22"/>
              <p:cNvSpPr/>
              <p:nvPr/>
            </p:nvSpPr>
            <p:spPr>
              <a:xfrm flipH="1" rot="-5400000">
                <a:off x="11537085" y="925278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rgbClr val="262626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소감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pic>
        <p:nvPicPr>
          <p:cNvPr id="365" name="Google Shape;3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25" y="2354650"/>
            <a:ext cx="8327873" cy="440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3"/>
          <p:cNvSpPr txBox="1"/>
          <p:nvPr/>
        </p:nvSpPr>
        <p:spPr>
          <a:xfrm>
            <a:off x="425824" y="2132548"/>
            <a:ext cx="8452644" cy="462343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4850" lIns="70650" spcFirstLastPara="1" rIns="70650" wrap="square" tIns="70650">
            <a:noAutofit/>
          </a:bodyPr>
          <a:lstStyle/>
          <a:p>
            <a:pPr indent="-28024" lvl="0" marL="84095" marR="0" rtl="0" algn="l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r>
              <a:t/>
            </a:r>
            <a:endParaRPr b="0" i="0" sz="883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3"/>
          <p:cNvSpPr/>
          <p:nvPr/>
        </p:nvSpPr>
        <p:spPr>
          <a:xfrm>
            <a:off x="8974675" y="2166725"/>
            <a:ext cx="3097200" cy="3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1" lang="ko-KR" sz="1700">
                <a:solidFill>
                  <a:srgbClr val="374151"/>
                </a:solidFill>
                <a:highlight>
                  <a:srgbClr val="F7F7F8"/>
                </a:highlight>
              </a:rPr>
              <a:t> 작업 패키지를 개별적으로 할당하고 관리</a:t>
            </a:r>
            <a:endParaRPr b="1" sz="17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rgbClr val="374151"/>
                </a:solidFill>
                <a:highlight>
                  <a:srgbClr val="F7F7F8"/>
                </a:highlight>
              </a:rPr>
              <a:t> </a:t>
            </a:r>
            <a:endParaRPr b="1" sz="17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1" lang="ko-KR" sz="1700">
                <a:solidFill>
                  <a:srgbClr val="374151"/>
                </a:solidFill>
                <a:highlight>
                  <a:srgbClr val="F7F7F8"/>
                </a:highlight>
              </a:rPr>
              <a:t> 각 패키지에는 책임 있는 팀원이나 조직 부서가 할당되며, 작업 진행 상황을 추적하고 감독하는 식으로 진행</a:t>
            </a:r>
            <a:endParaRPr b="1" sz="17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-30480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100"/>
              <a:buChar char="-"/>
            </a:pPr>
            <a:r>
              <a:rPr b="1" lang="ko-KR" sz="1600">
                <a:solidFill>
                  <a:srgbClr val="374151"/>
                </a:solidFill>
                <a:highlight>
                  <a:srgbClr val="F7F7F8"/>
                </a:highlight>
              </a:rPr>
              <a:t>구성 요소 및 계획된 일정에 대한 정보를 시각적으로 공유하고 전달</a:t>
            </a:r>
            <a:endParaRPr b="1" sz="2100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  <p:sp>
        <p:nvSpPr>
          <p:cNvPr id="373" name="Google Shape;373;p23"/>
          <p:cNvSpPr txBox="1"/>
          <p:nvPr/>
        </p:nvSpPr>
        <p:spPr>
          <a:xfrm>
            <a:off x="550600" y="1651000"/>
            <a:ext cx="7698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분석/설계 : </a:t>
            </a:r>
            <a:r>
              <a:rPr b="1" lang="ko-KR" sz="2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WBS</a:t>
            </a:r>
            <a:endParaRPr b="1" i="0" sz="24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4" name="Google Shape;374;p23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p23"/>
          <p:cNvSpPr txBox="1"/>
          <p:nvPr/>
        </p:nvSpPr>
        <p:spPr>
          <a:xfrm>
            <a:off x="550602" y="784400"/>
            <a:ext cx="758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600" u="none" cap="none" strike="noStrike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</a:t>
            </a:r>
            <a:r>
              <a:rPr lang="ko-KR" sz="3600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내용</a:t>
            </a:r>
            <a:endParaRPr i="0" sz="3600" u="none" cap="none" strike="noStrike">
              <a:solidFill>
                <a:srgbClr val="3F3F3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376" name="Google Shape;376;p23"/>
          <p:cNvGrpSpPr/>
          <p:nvPr/>
        </p:nvGrpSpPr>
        <p:grpSpPr>
          <a:xfrm>
            <a:off x="0" y="-4763"/>
            <a:ext cx="12192012" cy="625501"/>
            <a:chOff x="0" y="-4763"/>
            <a:chExt cx="12192012" cy="625501"/>
          </a:xfrm>
        </p:grpSpPr>
        <p:sp>
          <p:nvSpPr>
            <p:cNvPr id="377" name="Google Shape;377;p23"/>
            <p:cNvSpPr/>
            <p:nvPr/>
          </p:nvSpPr>
          <p:spPr>
            <a:xfrm>
              <a:off x="0" y="-4763"/>
              <a:ext cx="12192000" cy="62070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8" name="Google Shape;378;p23"/>
            <p:cNvGrpSpPr/>
            <p:nvPr/>
          </p:nvGrpSpPr>
          <p:grpSpPr>
            <a:xfrm rot="5400000">
              <a:off x="8022443" y="-3548832"/>
              <a:ext cx="369978" cy="7969161"/>
              <a:chOff x="11783835" y="678528"/>
              <a:chExt cx="370200" cy="5198748"/>
            </a:xfrm>
          </p:grpSpPr>
          <p:sp>
            <p:nvSpPr>
              <p:cNvPr id="379" name="Google Shape;379;p23"/>
              <p:cNvSpPr/>
              <p:nvPr/>
            </p:nvSpPr>
            <p:spPr>
              <a:xfrm flipH="1" rot="-5400000">
                <a:off x="11537085" y="5260326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개요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80" name="Google Shape;380;p23"/>
              <p:cNvSpPr/>
              <p:nvPr/>
            </p:nvSpPr>
            <p:spPr>
              <a:xfrm flipH="1" rot="-5400000">
                <a:off x="11536036" y="4541630"/>
                <a:ext cx="8658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참여인원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81" name="Google Shape;381;p23"/>
              <p:cNvSpPr/>
              <p:nvPr/>
            </p:nvSpPr>
            <p:spPr>
              <a:xfrm flipH="1" rot="-5400000">
                <a:off x="11537085" y="3822904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일정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82" name="Google Shape;382;p23"/>
              <p:cNvSpPr/>
              <p:nvPr/>
            </p:nvSpPr>
            <p:spPr>
              <a:xfrm flipH="1" rot="-5400000">
                <a:off x="11537085" y="3120763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구성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83" name="Google Shape;383;p23"/>
              <p:cNvSpPr/>
              <p:nvPr/>
            </p:nvSpPr>
            <p:spPr>
              <a:xfrm flipH="1" rot="-5400000">
                <a:off x="11535586" y="2431514"/>
                <a:ext cx="866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lt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제안/내용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84" name="Google Shape;384;p23"/>
              <p:cNvSpPr/>
              <p:nvPr/>
            </p:nvSpPr>
            <p:spPr>
              <a:xfrm flipH="1" rot="-5400000">
                <a:off x="11537085" y="1666772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rgbClr val="262626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구현화면</a:t>
                </a:r>
                <a:endParaRPr b="1" i="0" sz="1500" u="none" cap="none" strike="noStrike">
                  <a:solidFill>
                    <a:srgbClr val="262626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85" name="Google Shape;385;p23"/>
              <p:cNvSpPr/>
              <p:nvPr/>
            </p:nvSpPr>
            <p:spPr>
              <a:xfrm flipH="1" rot="-5400000">
                <a:off x="11537085" y="925278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rgbClr val="262626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소감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pic>
        <p:nvPicPr>
          <p:cNvPr id="386" name="Google Shape;3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150" y="2254450"/>
            <a:ext cx="7698001" cy="41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4"/>
          <p:cNvSpPr txBox="1"/>
          <p:nvPr/>
        </p:nvSpPr>
        <p:spPr>
          <a:xfrm>
            <a:off x="550600" y="1955800"/>
            <a:ext cx="8452500" cy="4344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4850" lIns="70650" spcFirstLastPara="1" rIns="70650" wrap="square" tIns="70650">
            <a:noAutofit/>
          </a:bodyPr>
          <a:lstStyle/>
          <a:p>
            <a:pPr indent="-28025" lvl="0" marL="84095" marR="0" rtl="0" algn="l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r>
              <a:t/>
            </a:r>
            <a:endParaRPr b="0" i="0" sz="883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4"/>
          <p:cNvSpPr/>
          <p:nvPr/>
        </p:nvSpPr>
        <p:spPr>
          <a:xfrm>
            <a:off x="9218508" y="2136310"/>
            <a:ext cx="30972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메뉴, 검색바, 표 등 색상 표준화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1" lang="ko-KR" sz="1800">
                <a:solidFill>
                  <a:schemeClr val="dk1"/>
                </a:solidFill>
              </a:rPr>
              <a:t>기능 정의 및 설명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1" lang="ko-KR" sz="1800">
                <a:solidFill>
                  <a:schemeClr val="dk1"/>
                </a:solidFill>
              </a:rPr>
              <a:t>버튼명 및 버튼위치 통일</a:t>
            </a:r>
            <a:endParaRPr/>
          </a:p>
        </p:txBody>
      </p:sp>
      <p:sp>
        <p:nvSpPr>
          <p:cNvPr id="394" name="Google Shape;394;p24"/>
          <p:cNvSpPr txBox="1"/>
          <p:nvPr/>
        </p:nvSpPr>
        <p:spPr>
          <a:xfrm>
            <a:off x="550600" y="1651000"/>
            <a:ext cx="7698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분석/설계 : </a:t>
            </a:r>
            <a:r>
              <a:rPr b="1" lang="ko-KR" sz="2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화면설계서</a:t>
            </a:r>
            <a:endParaRPr b="1" i="0" sz="24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5" name="Google Shape;395;p2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p24"/>
          <p:cNvSpPr txBox="1"/>
          <p:nvPr/>
        </p:nvSpPr>
        <p:spPr>
          <a:xfrm>
            <a:off x="550602" y="784400"/>
            <a:ext cx="758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600" u="none" cap="none" strike="noStrike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</a:t>
            </a:r>
            <a:r>
              <a:rPr lang="ko-KR" sz="3600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내용</a:t>
            </a:r>
            <a:endParaRPr i="0" sz="3600" u="none" cap="none" strike="noStrike">
              <a:solidFill>
                <a:srgbClr val="3F3F3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397" name="Google Shape;397;p24"/>
          <p:cNvGrpSpPr/>
          <p:nvPr/>
        </p:nvGrpSpPr>
        <p:grpSpPr>
          <a:xfrm>
            <a:off x="0" y="-4763"/>
            <a:ext cx="12192012" cy="625501"/>
            <a:chOff x="0" y="-4763"/>
            <a:chExt cx="12192012" cy="625501"/>
          </a:xfrm>
        </p:grpSpPr>
        <p:sp>
          <p:nvSpPr>
            <p:cNvPr id="398" name="Google Shape;398;p24"/>
            <p:cNvSpPr/>
            <p:nvPr/>
          </p:nvSpPr>
          <p:spPr>
            <a:xfrm>
              <a:off x="0" y="-4763"/>
              <a:ext cx="12192000" cy="62070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99" name="Google Shape;399;p24"/>
            <p:cNvGrpSpPr/>
            <p:nvPr/>
          </p:nvGrpSpPr>
          <p:grpSpPr>
            <a:xfrm rot="5400000">
              <a:off x="8022443" y="-3548832"/>
              <a:ext cx="369978" cy="7969161"/>
              <a:chOff x="11783835" y="678528"/>
              <a:chExt cx="370200" cy="5198748"/>
            </a:xfrm>
          </p:grpSpPr>
          <p:sp>
            <p:nvSpPr>
              <p:cNvPr id="400" name="Google Shape;400;p24"/>
              <p:cNvSpPr/>
              <p:nvPr/>
            </p:nvSpPr>
            <p:spPr>
              <a:xfrm flipH="1" rot="-5400000">
                <a:off x="11537085" y="5260326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개요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01" name="Google Shape;401;p24"/>
              <p:cNvSpPr/>
              <p:nvPr/>
            </p:nvSpPr>
            <p:spPr>
              <a:xfrm flipH="1" rot="-5400000">
                <a:off x="11536036" y="4541630"/>
                <a:ext cx="8658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참여인원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02" name="Google Shape;402;p24"/>
              <p:cNvSpPr/>
              <p:nvPr/>
            </p:nvSpPr>
            <p:spPr>
              <a:xfrm flipH="1" rot="-5400000">
                <a:off x="11537085" y="3822904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일정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03" name="Google Shape;403;p24"/>
              <p:cNvSpPr/>
              <p:nvPr/>
            </p:nvSpPr>
            <p:spPr>
              <a:xfrm flipH="1" rot="-5400000">
                <a:off x="11537085" y="3120763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구성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04" name="Google Shape;404;p24"/>
              <p:cNvSpPr/>
              <p:nvPr/>
            </p:nvSpPr>
            <p:spPr>
              <a:xfrm flipH="1" rot="-5400000">
                <a:off x="11535586" y="2431514"/>
                <a:ext cx="866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lt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제안/내용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05" name="Google Shape;405;p24"/>
              <p:cNvSpPr/>
              <p:nvPr/>
            </p:nvSpPr>
            <p:spPr>
              <a:xfrm flipH="1" rot="-5400000">
                <a:off x="11537085" y="1666772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rgbClr val="262626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구현화면</a:t>
                </a:r>
                <a:endParaRPr b="1" i="0" sz="1500" u="none" cap="none" strike="noStrike">
                  <a:solidFill>
                    <a:srgbClr val="262626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06" name="Google Shape;406;p24"/>
              <p:cNvSpPr/>
              <p:nvPr/>
            </p:nvSpPr>
            <p:spPr>
              <a:xfrm flipH="1" rot="-5400000">
                <a:off x="11537085" y="925278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rgbClr val="262626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소감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pic>
        <p:nvPicPr>
          <p:cNvPr id="407" name="Google Shape;4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900" y="2452350"/>
            <a:ext cx="4084300" cy="37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450" y="2452338"/>
            <a:ext cx="3988451" cy="34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4"/>
          <p:cNvSpPr/>
          <p:nvPr/>
        </p:nvSpPr>
        <p:spPr>
          <a:xfrm>
            <a:off x="9093208" y="4545698"/>
            <a:ext cx="30972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화면기획서 기반으로 나온 페이지별 역할 정의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각화면에 필요한 버튼 필드나 입력 필드 등 기능 정의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5"/>
          <p:cNvSpPr txBox="1"/>
          <p:nvPr/>
        </p:nvSpPr>
        <p:spPr>
          <a:xfrm>
            <a:off x="425824" y="2132548"/>
            <a:ext cx="8452500" cy="4623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4850" lIns="70650" spcFirstLastPara="1" rIns="70650" wrap="square" tIns="70650">
            <a:noAutofit/>
          </a:bodyPr>
          <a:lstStyle/>
          <a:p>
            <a:pPr indent="-28025" lvl="0" marL="84095" marR="0" rtl="0" algn="l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r>
              <a:t/>
            </a:r>
            <a:endParaRPr b="0" i="0" sz="883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5"/>
          <p:cNvSpPr/>
          <p:nvPr/>
        </p:nvSpPr>
        <p:spPr>
          <a:xfrm>
            <a:off x="8974700" y="1772932"/>
            <a:ext cx="3097200" cy="3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1" lang="ko-KR" sz="1800">
                <a:solidFill>
                  <a:schemeClr val="dk1"/>
                </a:solidFill>
              </a:rPr>
              <a:t> </a:t>
            </a:r>
            <a:r>
              <a:rPr b="1" lang="ko-KR" sz="1800">
                <a:solidFill>
                  <a:schemeClr val="dk1"/>
                </a:solidFill>
              </a:rPr>
              <a:t>전자결재는 기안자, 중간승인자, 최종승인자, 수신자 로 나뉘어 각자의 역할에 따른 업무를 수행 가능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ko-KR" sz="1800">
                <a:solidFill>
                  <a:schemeClr val="dk1"/>
                </a:solidFill>
              </a:rPr>
              <a:t>각 역할에 따른 기능 제공 (ex. 기안, 승인, 승인취소, 반려 등)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417" name="Google Shape;417;p25"/>
          <p:cNvSpPr txBox="1"/>
          <p:nvPr/>
        </p:nvSpPr>
        <p:spPr>
          <a:xfrm>
            <a:off x="550600" y="1651000"/>
            <a:ext cx="7698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lang="ko-KR" sz="2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개발 : 프로세스</a:t>
            </a:r>
            <a:endParaRPr b="1" i="0" sz="24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8" name="Google Shape;418;p2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9" name="Google Shape;419;p25"/>
          <p:cNvSpPr txBox="1"/>
          <p:nvPr/>
        </p:nvSpPr>
        <p:spPr>
          <a:xfrm>
            <a:off x="550602" y="784400"/>
            <a:ext cx="758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600" u="none" cap="none" strike="noStrike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</a:t>
            </a:r>
            <a:r>
              <a:rPr lang="ko-KR" sz="3600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내용</a:t>
            </a:r>
            <a:endParaRPr i="0" sz="3600" u="none" cap="none" strike="noStrike">
              <a:solidFill>
                <a:srgbClr val="3F3F3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420" name="Google Shape;420;p25"/>
          <p:cNvGrpSpPr/>
          <p:nvPr/>
        </p:nvGrpSpPr>
        <p:grpSpPr>
          <a:xfrm>
            <a:off x="0" y="-4763"/>
            <a:ext cx="12192012" cy="625501"/>
            <a:chOff x="0" y="-4763"/>
            <a:chExt cx="12192012" cy="625501"/>
          </a:xfrm>
        </p:grpSpPr>
        <p:sp>
          <p:nvSpPr>
            <p:cNvPr id="421" name="Google Shape;421;p25"/>
            <p:cNvSpPr/>
            <p:nvPr/>
          </p:nvSpPr>
          <p:spPr>
            <a:xfrm>
              <a:off x="0" y="-4763"/>
              <a:ext cx="12192000" cy="62070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22" name="Google Shape;422;p25"/>
            <p:cNvGrpSpPr/>
            <p:nvPr/>
          </p:nvGrpSpPr>
          <p:grpSpPr>
            <a:xfrm rot="5400000">
              <a:off x="8022443" y="-3548832"/>
              <a:ext cx="369978" cy="7969161"/>
              <a:chOff x="11783835" y="678528"/>
              <a:chExt cx="370200" cy="5198748"/>
            </a:xfrm>
          </p:grpSpPr>
          <p:sp>
            <p:nvSpPr>
              <p:cNvPr id="423" name="Google Shape;423;p25"/>
              <p:cNvSpPr/>
              <p:nvPr/>
            </p:nvSpPr>
            <p:spPr>
              <a:xfrm flipH="1" rot="-5400000">
                <a:off x="11537085" y="5260326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개요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24" name="Google Shape;424;p25"/>
              <p:cNvSpPr/>
              <p:nvPr/>
            </p:nvSpPr>
            <p:spPr>
              <a:xfrm flipH="1" rot="-5400000">
                <a:off x="11536036" y="4541630"/>
                <a:ext cx="8658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참여인원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25" name="Google Shape;425;p25"/>
              <p:cNvSpPr/>
              <p:nvPr/>
            </p:nvSpPr>
            <p:spPr>
              <a:xfrm flipH="1" rot="-5400000">
                <a:off x="11537085" y="3822904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일정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26" name="Google Shape;426;p25"/>
              <p:cNvSpPr/>
              <p:nvPr/>
            </p:nvSpPr>
            <p:spPr>
              <a:xfrm flipH="1" rot="-5400000">
                <a:off x="11537085" y="3120763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구성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27" name="Google Shape;427;p25"/>
              <p:cNvSpPr/>
              <p:nvPr/>
            </p:nvSpPr>
            <p:spPr>
              <a:xfrm flipH="1" rot="-5400000">
                <a:off x="11535586" y="2431514"/>
                <a:ext cx="866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lt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제안/내용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28" name="Google Shape;428;p25"/>
              <p:cNvSpPr/>
              <p:nvPr/>
            </p:nvSpPr>
            <p:spPr>
              <a:xfrm flipH="1" rot="-5400000">
                <a:off x="11537085" y="1666772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rgbClr val="262626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구현화면</a:t>
                </a:r>
                <a:endParaRPr b="1" i="0" sz="1500" u="none" cap="none" strike="noStrike">
                  <a:solidFill>
                    <a:srgbClr val="262626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29" name="Google Shape;429;p25"/>
              <p:cNvSpPr/>
              <p:nvPr/>
            </p:nvSpPr>
            <p:spPr>
              <a:xfrm flipH="1" rot="-5400000">
                <a:off x="11537085" y="925278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rgbClr val="262626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소감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pic>
        <p:nvPicPr>
          <p:cNvPr id="430" name="Google Shape;4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300" y="3221725"/>
            <a:ext cx="6490374" cy="25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5"/>
          <p:cNvSpPr txBox="1"/>
          <p:nvPr/>
        </p:nvSpPr>
        <p:spPr>
          <a:xfrm>
            <a:off x="858525" y="2470925"/>
            <a:ext cx="12954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Malgun Gothic"/>
                <a:ea typeface="Malgun Gothic"/>
                <a:cs typeface="Malgun Gothic"/>
                <a:sym typeface="Malgun Gothic"/>
              </a:rPr>
              <a:t>1.전자결재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6"/>
          <p:cNvSpPr txBox="1"/>
          <p:nvPr/>
        </p:nvSpPr>
        <p:spPr>
          <a:xfrm>
            <a:off x="425899" y="2086848"/>
            <a:ext cx="8452500" cy="4623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4850" lIns="70650" spcFirstLastPara="1" rIns="70650" wrap="square" tIns="70650">
            <a:noAutofit/>
          </a:bodyPr>
          <a:lstStyle/>
          <a:p>
            <a:pPr indent="-28024" lvl="0" marL="84095" marR="0" rtl="0" algn="l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r>
              <a:t/>
            </a:r>
            <a:endParaRPr b="0" i="0" sz="883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6"/>
          <p:cNvSpPr/>
          <p:nvPr/>
        </p:nvSpPr>
        <p:spPr>
          <a:xfrm>
            <a:off x="8974700" y="1955799"/>
            <a:ext cx="3097200" cy="4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ko-KR" sz="1800">
                <a:solidFill>
                  <a:schemeClr val="dk1"/>
                </a:solidFill>
              </a:rPr>
              <a:t>관리자가 인사정보 등록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후 회원가입이 가능한 사원초대메일 발송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  -	링크와 사워번호를 통한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       회원가입  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ko-KR" sz="1800">
                <a:solidFill>
                  <a:schemeClr val="dk1"/>
                </a:solidFill>
              </a:rPr>
              <a:t>회의실 및 차량 등 공용품에 대해 예약을 통한 체계적 관리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439" name="Google Shape;439;p26"/>
          <p:cNvSpPr txBox="1"/>
          <p:nvPr/>
        </p:nvSpPr>
        <p:spPr>
          <a:xfrm>
            <a:off x="550600" y="1651000"/>
            <a:ext cx="7698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lang="ko-KR" sz="2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개발 : 프로세스</a:t>
            </a:r>
            <a:endParaRPr b="1" i="0" sz="24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0" name="Google Shape;440;p26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26"/>
          <p:cNvSpPr txBox="1"/>
          <p:nvPr/>
        </p:nvSpPr>
        <p:spPr>
          <a:xfrm>
            <a:off x="550602" y="784400"/>
            <a:ext cx="758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600" u="none" cap="none" strike="noStrike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</a:t>
            </a:r>
            <a:r>
              <a:rPr lang="ko-KR" sz="3600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내용</a:t>
            </a:r>
            <a:endParaRPr i="0" sz="3600" u="none" cap="none" strike="noStrike">
              <a:solidFill>
                <a:srgbClr val="3F3F3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442" name="Google Shape;442;p26"/>
          <p:cNvGrpSpPr/>
          <p:nvPr/>
        </p:nvGrpSpPr>
        <p:grpSpPr>
          <a:xfrm>
            <a:off x="0" y="-4763"/>
            <a:ext cx="12192012" cy="625501"/>
            <a:chOff x="0" y="-4763"/>
            <a:chExt cx="12192012" cy="625501"/>
          </a:xfrm>
        </p:grpSpPr>
        <p:sp>
          <p:nvSpPr>
            <p:cNvPr id="443" name="Google Shape;443;p26"/>
            <p:cNvSpPr/>
            <p:nvPr/>
          </p:nvSpPr>
          <p:spPr>
            <a:xfrm>
              <a:off x="0" y="-4763"/>
              <a:ext cx="12192000" cy="62070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44" name="Google Shape;444;p26"/>
            <p:cNvGrpSpPr/>
            <p:nvPr/>
          </p:nvGrpSpPr>
          <p:grpSpPr>
            <a:xfrm rot="5400000">
              <a:off x="8022443" y="-3548832"/>
              <a:ext cx="369978" cy="7969161"/>
              <a:chOff x="11783835" y="678528"/>
              <a:chExt cx="370200" cy="5198748"/>
            </a:xfrm>
          </p:grpSpPr>
          <p:sp>
            <p:nvSpPr>
              <p:cNvPr id="445" name="Google Shape;445;p26"/>
              <p:cNvSpPr/>
              <p:nvPr/>
            </p:nvSpPr>
            <p:spPr>
              <a:xfrm flipH="1" rot="-5400000">
                <a:off x="11537085" y="5260326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개요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46" name="Google Shape;446;p26"/>
              <p:cNvSpPr/>
              <p:nvPr/>
            </p:nvSpPr>
            <p:spPr>
              <a:xfrm flipH="1" rot="-5400000">
                <a:off x="11536036" y="4541630"/>
                <a:ext cx="8658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참여인원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47" name="Google Shape;447;p26"/>
              <p:cNvSpPr/>
              <p:nvPr/>
            </p:nvSpPr>
            <p:spPr>
              <a:xfrm flipH="1" rot="-5400000">
                <a:off x="11537085" y="3822904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일정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48" name="Google Shape;448;p26"/>
              <p:cNvSpPr/>
              <p:nvPr/>
            </p:nvSpPr>
            <p:spPr>
              <a:xfrm flipH="1" rot="-5400000">
                <a:off x="11537085" y="3120763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구성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49" name="Google Shape;449;p26"/>
              <p:cNvSpPr/>
              <p:nvPr/>
            </p:nvSpPr>
            <p:spPr>
              <a:xfrm flipH="1" rot="-5400000">
                <a:off x="11535586" y="2431514"/>
                <a:ext cx="866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lt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제안/내용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50" name="Google Shape;450;p26"/>
              <p:cNvSpPr/>
              <p:nvPr/>
            </p:nvSpPr>
            <p:spPr>
              <a:xfrm flipH="1" rot="-5400000">
                <a:off x="11537085" y="1666772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rgbClr val="262626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구현화면</a:t>
                </a:r>
                <a:endParaRPr b="1" i="0" sz="1500" u="none" cap="none" strike="noStrike">
                  <a:solidFill>
                    <a:srgbClr val="262626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51" name="Google Shape;451;p26"/>
              <p:cNvSpPr/>
              <p:nvPr/>
            </p:nvSpPr>
            <p:spPr>
              <a:xfrm flipH="1" rot="-5400000">
                <a:off x="11537085" y="925278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rgbClr val="262626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소감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pic>
        <p:nvPicPr>
          <p:cNvPr id="452" name="Google Shape;4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00" y="4404575"/>
            <a:ext cx="8044401" cy="13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6"/>
          <p:cNvSpPr txBox="1"/>
          <p:nvPr/>
        </p:nvSpPr>
        <p:spPr>
          <a:xfrm>
            <a:off x="550600" y="4404575"/>
            <a:ext cx="1842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lang="ko-KR" sz="1800">
                <a:latin typeface="Malgun Gothic"/>
                <a:ea typeface="Malgun Gothic"/>
                <a:cs typeface="Malgun Gothic"/>
                <a:sym typeface="Malgun Gothic"/>
              </a:rPr>
              <a:t>.회의실 예약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p26"/>
          <p:cNvSpPr txBox="1"/>
          <p:nvPr/>
        </p:nvSpPr>
        <p:spPr>
          <a:xfrm>
            <a:off x="550600" y="2375813"/>
            <a:ext cx="15525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Malgun Gothic"/>
                <a:ea typeface="Malgun Gothic"/>
                <a:cs typeface="Malgun Gothic"/>
                <a:sym typeface="Malgun Gothic"/>
              </a:rPr>
              <a:t>2. 사원관리</a:t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26"/>
          <p:cNvSpPr/>
          <p:nvPr/>
        </p:nvSpPr>
        <p:spPr>
          <a:xfrm>
            <a:off x="550600" y="2986050"/>
            <a:ext cx="1765800" cy="55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Malgun Gothic"/>
                <a:ea typeface="Malgun Gothic"/>
                <a:cs typeface="Malgun Gothic"/>
                <a:sym typeface="Malgun Gothic"/>
              </a:rPr>
              <a:t>인사정보 등록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Malgun Gothic"/>
                <a:ea typeface="Malgun Gothic"/>
                <a:cs typeface="Malgun Gothic"/>
                <a:sym typeface="Malgun Gothic"/>
              </a:rPr>
              <a:t>(관리자)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26"/>
          <p:cNvSpPr/>
          <p:nvPr/>
        </p:nvSpPr>
        <p:spPr>
          <a:xfrm>
            <a:off x="2565425" y="3012175"/>
            <a:ext cx="1765800" cy="55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Malgun Gothic"/>
                <a:ea typeface="Malgun Gothic"/>
                <a:cs typeface="Malgun Gothic"/>
                <a:sym typeface="Malgun Gothic"/>
              </a:rPr>
              <a:t>사원초대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Malgun Gothic"/>
                <a:ea typeface="Malgun Gothic"/>
                <a:cs typeface="Malgun Gothic"/>
                <a:sym typeface="Malgun Gothic"/>
              </a:rPr>
              <a:t>(관리자)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7" name="Google Shape;457;p26"/>
          <p:cNvSpPr/>
          <p:nvPr/>
        </p:nvSpPr>
        <p:spPr>
          <a:xfrm>
            <a:off x="4665200" y="3012175"/>
            <a:ext cx="1765800" cy="55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Malgun Gothic"/>
                <a:ea typeface="Malgun Gothic"/>
                <a:cs typeface="Malgun Gothic"/>
                <a:sym typeface="Malgun Gothic"/>
              </a:rPr>
              <a:t>(사원)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26"/>
          <p:cNvSpPr/>
          <p:nvPr/>
        </p:nvSpPr>
        <p:spPr>
          <a:xfrm>
            <a:off x="6764975" y="2986050"/>
            <a:ext cx="1765800" cy="552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Malgun Gothic"/>
                <a:ea typeface="Malgun Gothic"/>
                <a:cs typeface="Malgun Gothic"/>
                <a:sym typeface="Malgun Gothic"/>
              </a:rPr>
              <a:t>  수정 및 관리</a:t>
            </a:r>
            <a:endParaRPr b="1"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7"/>
          <p:cNvSpPr txBox="1"/>
          <p:nvPr/>
        </p:nvSpPr>
        <p:spPr>
          <a:xfrm>
            <a:off x="425824" y="2132548"/>
            <a:ext cx="8452644" cy="462343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4850" lIns="70650" spcFirstLastPara="1" rIns="70650" wrap="square" tIns="70650">
            <a:noAutofit/>
          </a:bodyPr>
          <a:lstStyle/>
          <a:p>
            <a:pPr indent="-28024" lvl="0" marL="84095" marR="0" rtl="0" algn="l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r>
              <a:t/>
            </a:r>
            <a:endParaRPr b="0" i="0" sz="883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8974675" y="2166728"/>
            <a:ext cx="30972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1" lang="ko-KR" sz="1800">
                <a:solidFill>
                  <a:schemeClr val="dk1"/>
                </a:solidFill>
              </a:rPr>
              <a:t>WBS를 기반으로 자신의 업무를 주간별로 간단하게 기록합니다.</a:t>
            </a:r>
            <a:endParaRPr/>
          </a:p>
        </p:txBody>
      </p:sp>
      <p:sp>
        <p:nvSpPr>
          <p:cNvPr id="466" name="Google Shape;466;p27"/>
          <p:cNvSpPr txBox="1"/>
          <p:nvPr/>
        </p:nvSpPr>
        <p:spPr>
          <a:xfrm>
            <a:off x="550600" y="1651000"/>
            <a:ext cx="7698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분석/설계 : </a:t>
            </a:r>
            <a:r>
              <a:rPr b="1" lang="ko-KR" sz="2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보고서</a:t>
            </a:r>
            <a:endParaRPr b="1" i="0" sz="24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7" name="Google Shape;467;p27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27"/>
          <p:cNvSpPr txBox="1"/>
          <p:nvPr/>
        </p:nvSpPr>
        <p:spPr>
          <a:xfrm>
            <a:off x="550602" y="784400"/>
            <a:ext cx="758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600" u="none" cap="none" strike="noStrike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</a:t>
            </a:r>
            <a:r>
              <a:rPr lang="ko-KR" sz="3600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내용</a:t>
            </a:r>
            <a:endParaRPr i="0" sz="3600" u="none" cap="none" strike="noStrike">
              <a:solidFill>
                <a:srgbClr val="3F3F3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469" name="Google Shape;469;p27"/>
          <p:cNvGrpSpPr/>
          <p:nvPr/>
        </p:nvGrpSpPr>
        <p:grpSpPr>
          <a:xfrm>
            <a:off x="0" y="-4763"/>
            <a:ext cx="12192012" cy="625501"/>
            <a:chOff x="0" y="-4763"/>
            <a:chExt cx="12192012" cy="625501"/>
          </a:xfrm>
        </p:grpSpPr>
        <p:sp>
          <p:nvSpPr>
            <p:cNvPr id="470" name="Google Shape;470;p27"/>
            <p:cNvSpPr/>
            <p:nvPr/>
          </p:nvSpPr>
          <p:spPr>
            <a:xfrm>
              <a:off x="0" y="-4763"/>
              <a:ext cx="12192000" cy="62070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71" name="Google Shape;471;p27"/>
            <p:cNvGrpSpPr/>
            <p:nvPr/>
          </p:nvGrpSpPr>
          <p:grpSpPr>
            <a:xfrm rot="5400000">
              <a:off x="8022443" y="-3548832"/>
              <a:ext cx="369978" cy="7969161"/>
              <a:chOff x="11783835" y="678528"/>
              <a:chExt cx="370200" cy="5198748"/>
            </a:xfrm>
          </p:grpSpPr>
          <p:sp>
            <p:nvSpPr>
              <p:cNvPr id="472" name="Google Shape;472;p27"/>
              <p:cNvSpPr/>
              <p:nvPr/>
            </p:nvSpPr>
            <p:spPr>
              <a:xfrm flipH="1" rot="-5400000">
                <a:off x="11537085" y="5260326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개요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73" name="Google Shape;473;p27"/>
              <p:cNvSpPr/>
              <p:nvPr/>
            </p:nvSpPr>
            <p:spPr>
              <a:xfrm flipH="1" rot="-5400000">
                <a:off x="11536036" y="4541630"/>
                <a:ext cx="8658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참여인원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74" name="Google Shape;474;p27"/>
              <p:cNvSpPr/>
              <p:nvPr/>
            </p:nvSpPr>
            <p:spPr>
              <a:xfrm flipH="1" rot="-5400000">
                <a:off x="11537085" y="3822904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일정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75" name="Google Shape;475;p27"/>
              <p:cNvSpPr/>
              <p:nvPr/>
            </p:nvSpPr>
            <p:spPr>
              <a:xfrm flipH="1" rot="-5400000">
                <a:off x="11537085" y="3120763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구성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76" name="Google Shape;476;p27"/>
              <p:cNvSpPr/>
              <p:nvPr/>
            </p:nvSpPr>
            <p:spPr>
              <a:xfrm flipH="1" rot="-5400000">
                <a:off x="11535586" y="2431514"/>
                <a:ext cx="866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lt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제안/내용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77" name="Google Shape;477;p27"/>
              <p:cNvSpPr/>
              <p:nvPr/>
            </p:nvSpPr>
            <p:spPr>
              <a:xfrm flipH="1" rot="-5400000">
                <a:off x="11537085" y="1666772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rgbClr val="262626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구현화면</a:t>
                </a:r>
                <a:endParaRPr b="1" i="0" sz="1500" u="none" cap="none" strike="noStrike">
                  <a:solidFill>
                    <a:srgbClr val="262626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78" name="Google Shape;478;p27"/>
              <p:cNvSpPr/>
              <p:nvPr/>
            </p:nvSpPr>
            <p:spPr>
              <a:xfrm flipH="1" rot="-5400000">
                <a:off x="11537085" y="925278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rgbClr val="262626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소감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pic>
        <p:nvPicPr>
          <p:cNvPr id="479" name="Google Shape;4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25" y="2282550"/>
            <a:ext cx="8327875" cy="44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6" name="Google Shape;486;p28"/>
          <p:cNvSpPr/>
          <p:nvPr/>
        </p:nvSpPr>
        <p:spPr>
          <a:xfrm>
            <a:off x="531838" y="5195888"/>
            <a:ext cx="931800" cy="86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7" name="Google Shape;487;p28"/>
          <p:cNvSpPr/>
          <p:nvPr/>
        </p:nvSpPr>
        <p:spPr>
          <a:xfrm>
            <a:off x="531838" y="5459413"/>
            <a:ext cx="9318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600" u="none" cap="none" strike="noStrike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CHECK</a:t>
            </a:r>
            <a:endParaRPr i="0" sz="1600" u="none" cap="none" strike="noStrike">
              <a:solidFill>
                <a:schemeClr val="lt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88" name="Google Shape;488;p28"/>
          <p:cNvSpPr txBox="1"/>
          <p:nvPr/>
        </p:nvSpPr>
        <p:spPr>
          <a:xfrm>
            <a:off x="1552600" y="5405460"/>
            <a:ext cx="45912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휴가 신청을 작성하면 중간/최종 승인자가 승인 or 반려를 할 수 있다.</a:t>
            </a:r>
            <a:endParaRPr i="0" sz="1800" u="none" cap="none" strike="noStrike">
              <a:solidFill>
                <a:srgbClr val="3F3F3F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grpSp>
        <p:nvGrpSpPr>
          <p:cNvPr id="489" name="Google Shape;489;p28"/>
          <p:cNvGrpSpPr/>
          <p:nvPr/>
        </p:nvGrpSpPr>
        <p:grpSpPr>
          <a:xfrm rot="5400000">
            <a:off x="8022431" y="-3539331"/>
            <a:ext cx="369888" cy="7969250"/>
            <a:chOff x="11783835" y="678528"/>
            <a:chExt cx="370109" cy="5198744"/>
          </a:xfrm>
        </p:grpSpPr>
        <p:sp>
          <p:nvSpPr>
            <p:cNvPr id="490" name="Google Shape;490;p28"/>
            <p:cNvSpPr/>
            <p:nvPr/>
          </p:nvSpPr>
          <p:spPr>
            <a:xfrm flipH="1" rot="-5400000">
              <a:off x="11537041" y="5260370"/>
              <a:ext cx="863696" cy="37010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개요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91" name="Google Shape;491;p28"/>
            <p:cNvSpPr/>
            <p:nvPr/>
          </p:nvSpPr>
          <p:spPr>
            <a:xfrm flipH="1" rot="-5400000">
              <a:off x="11536006" y="4541659"/>
              <a:ext cx="865767" cy="37010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참여인원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92" name="Google Shape;492;p28"/>
            <p:cNvSpPr/>
            <p:nvPr/>
          </p:nvSpPr>
          <p:spPr>
            <a:xfrm flipH="1" rot="-5400000">
              <a:off x="11537041" y="3822948"/>
              <a:ext cx="863696" cy="37010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일정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93" name="Google Shape;493;p28"/>
            <p:cNvSpPr/>
            <p:nvPr/>
          </p:nvSpPr>
          <p:spPr>
            <a:xfrm flipH="1" rot="-5400000">
              <a:off x="11537041" y="3120807"/>
              <a:ext cx="863696" cy="37010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구성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94" name="Google Shape;494;p28"/>
            <p:cNvSpPr/>
            <p:nvPr/>
          </p:nvSpPr>
          <p:spPr>
            <a:xfrm flipH="1" rot="-5400000">
              <a:off x="11535488" y="2431611"/>
              <a:ext cx="866803" cy="37010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제안/내용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95" name="Google Shape;495;p28"/>
            <p:cNvSpPr/>
            <p:nvPr/>
          </p:nvSpPr>
          <p:spPr>
            <a:xfrm flipH="1" rot="-5400000">
              <a:off x="11537041" y="1666816"/>
              <a:ext cx="863696" cy="370108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구현화면</a:t>
              </a:r>
              <a:endParaRPr b="1" i="0" sz="15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96" name="Google Shape;496;p28"/>
            <p:cNvSpPr/>
            <p:nvPr/>
          </p:nvSpPr>
          <p:spPr>
            <a:xfrm flipH="1" rot="-5400000">
              <a:off x="11537041" y="925322"/>
              <a:ext cx="863696" cy="37010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rgbClr val="26262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소감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497" name="Google Shape;497;p28"/>
          <p:cNvSpPr/>
          <p:nvPr/>
        </p:nvSpPr>
        <p:spPr>
          <a:xfrm>
            <a:off x="6048400" y="5195888"/>
            <a:ext cx="931800" cy="86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8" name="Google Shape;498;p28"/>
          <p:cNvSpPr/>
          <p:nvPr/>
        </p:nvSpPr>
        <p:spPr>
          <a:xfrm>
            <a:off x="6048400" y="5459413"/>
            <a:ext cx="9318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600" u="none" cap="none" strike="noStrike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CHECK</a:t>
            </a:r>
            <a:endParaRPr i="0" sz="1600" u="none" cap="none" strike="noStrike">
              <a:solidFill>
                <a:schemeClr val="lt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499" name="Google Shape;499;p28"/>
          <p:cNvSpPr txBox="1"/>
          <p:nvPr/>
        </p:nvSpPr>
        <p:spPr>
          <a:xfrm>
            <a:off x="7086000" y="5195901"/>
            <a:ext cx="4589400" cy="15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매출 </a:t>
            </a:r>
            <a:r>
              <a:rPr i="0" lang="ko-KR" sz="1800" u="none" cap="none" strike="noStrike">
                <a:solidFill>
                  <a:srgbClr val="3F3F3F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통계정보를 </a:t>
            </a:r>
            <a:r>
              <a:rPr lang="ko-KR" sz="1800">
                <a:solidFill>
                  <a:srgbClr val="3F3F3F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차트를 통해 확인할 수 있다. 봉사 정보 API를 이용해 근처 봉사 정보를 확인할 수 있다. 중요 공지사항을 3개까지 홈에서 확인할 수 있다.</a:t>
            </a:r>
            <a:endParaRPr sz="1800">
              <a:solidFill>
                <a:srgbClr val="3F3F3F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500" name="Google Shape;500;p28"/>
          <p:cNvSpPr txBox="1"/>
          <p:nvPr/>
        </p:nvSpPr>
        <p:spPr>
          <a:xfrm>
            <a:off x="550602" y="784400"/>
            <a:ext cx="758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구현화면</a:t>
            </a:r>
            <a:endParaRPr i="0" sz="3600" u="none" cap="none" strike="noStrike">
              <a:solidFill>
                <a:srgbClr val="3F3F3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501" name="Google Shape;5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275" y="1417625"/>
            <a:ext cx="5885701" cy="35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25" y="1430900"/>
            <a:ext cx="5646474" cy="350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9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9" name="Google Shape;509;p29"/>
          <p:cNvSpPr txBox="1"/>
          <p:nvPr/>
        </p:nvSpPr>
        <p:spPr>
          <a:xfrm>
            <a:off x="550589" y="3148608"/>
            <a:ext cx="5131200" cy="1706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4850" lIns="70650" spcFirstLastPara="1" rIns="70650" wrap="square" tIns="70650">
            <a:noAutofit/>
          </a:bodyPr>
          <a:lstStyle/>
          <a:p>
            <a:pPr indent="-26945" lvl="0" marL="84095" marR="0" rtl="0" algn="l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9"/>
          <p:cNvSpPr txBox="1"/>
          <p:nvPr/>
        </p:nvSpPr>
        <p:spPr>
          <a:xfrm>
            <a:off x="556177" y="4983653"/>
            <a:ext cx="5131200" cy="1706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4850" lIns="70650" spcFirstLastPara="1" rIns="70650" wrap="square" tIns="70650">
            <a:noAutofit/>
          </a:bodyPr>
          <a:lstStyle/>
          <a:p>
            <a:pPr indent="-26945" lvl="0" marL="84095" marR="0" rtl="0" algn="l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9"/>
          <p:cNvSpPr txBox="1"/>
          <p:nvPr/>
        </p:nvSpPr>
        <p:spPr>
          <a:xfrm>
            <a:off x="5824905" y="3148608"/>
            <a:ext cx="5131200" cy="1706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4850" lIns="70650" spcFirstLastPara="1" rIns="70650" wrap="square" tIns="70650">
            <a:noAutofit/>
          </a:bodyPr>
          <a:lstStyle/>
          <a:p>
            <a:pPr indent="-26945" lvl="0" marL="84095" marR="0" rtl="0" algn="l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9"/>
          <p:cNvSpPr txBox="1"/>
          <p:nvPr/>
        </p:nvSpPr>
        <p:spPr>
          <a:xfrm>
            <a:off x="5833630" y="4983653"/>
            <a:ext cx="5131200" cy="1706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4850" lIns="70650" spcFirstLastPara="1" rIns="70650" wrap="square" tIns="70650">
            <a:noAutofit/>
          </a:bodyPr>
          <a:lstStyle/>
          <a:p>
            <a:pPr indent="-26945" lvl="0" marL="84095" marR="0" rtl="0" algn="l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9"/>
          <p:cNvSpPr txBox="1"/>
          <p:nvPr/>
        </p:nvSpPr>
        <p:spPr>
          <a:xfrm>
            <a:off x="882363" y="3259138"/>
            <a:ext cx="47514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김희진</a:t>
            </a:r>
            <a:r>
              <a:rPr b="1" i="0" lang="ko-KR" sz="2000" u="none" cap="none" strike="noStrike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 - </a:t>
            </a:r>
            <a:r>
              <a:rPr b="1" lang="ko-KR" sz="20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회원가입</a:t>
            </a:r>
            <a:r>
              <a:rPr b="1" i="0" lang="ko-KR" sz="2000" u="none" cap="none" strike="noStrike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-KR" sz="20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전자결재</a:t>
            </a:r>
            <a:r>
              <a:rPr b="1" i="0" lang="ko-KR" sz="2000" u="none" cap="none" strike="noStrike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-KR" sz="20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매출차트</a:t>
            </a:r>
            <a:endParaRPr b="1" i="0" sz="2000" u="none" cap="none" strike="noStrike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4" name="Google Shape;514;p29"/>
          <p:cNvSpPr txBox="1"/>
          <p:nvPr/>
        </p:nvSpPr>
        <p:spPr>
          <a:xfrm>
            <a:off x="882375" y="3724275"/>
            <a:ext cx="45546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이번 프로젝트를 통해 AJAX, 다양한 API 등 여러 기능을 사용해보게 되어서 즐거웠습니다. 또한 현직자 멘토링을 통해, 사용자의 편의성을 고려한 기능 구현이 중요하다는 것을 더욱 느끼게 되었습니다.</a:t>
            </a:r>
            <a:endParaRPr i="0" sz="1500" u="none" cap="none" strike="noStrike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15" name="Google Shape;515;p29"/>
          <p:cNvCxnSpPr/>
          <p:nvPr/>
        </p:nvCxnSpPr>
        <p:spPr>
          <a:xfrm>
            <a:off x="947450" y="3724275"/>
            <a:ext cx="44181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16" name="Google Shape;516;p29"/>
          <p:cNvGrpSpPr/>
          <p:nvPr/>
        </p:nvGrpSpPr>
        <p:grpSpPr>
          <a:xfrm rot="5400000">
            <a:off x="8022431" y="-3539331"/>
            <a:ext cx="369888" cy="7969250"/>
            <a:chOff x="11783835" y="678528"/>
            <a:chExt cx="370109" cy="5198744"/>
          </a:xfrm>
        </p:grpSpPr>
        <p:sp>
          <p:nvSpPr>
            <p:cNvPr id="517" name="Google Shape;517;p29"/>
            <p:cNvSpPr/>
            <p:nvPr/>
          </p:nvSpPr>
          <p:spPr>
            <a:xfrm flipH="1" rot="-5400000">
              <a:off x="11537041" y="5260370"/>
              <a:ext cx="863696" cy="37010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개요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518" name="Google Shape;518;p29"/>
            <p:cNvSpPr/>
            <p:nvPr/>
          </p:nvSpPr>
          <p:spPr>
            <a:xfrm flipH="1" rot="-5400000">
              <a:off x="11536006" y="4541659"/>
              <a:ext cx="865767" cy="37010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참여인원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519" name="Google Shape;519;p29"/>
            <p:cNvSpPr/>
            <p:nvPr/>
          </p:nvSpPr>
          <p:spPr>
            <a:xfrm flipH="1" rot="-5400000">
              <a:off x="11537041" y="3822948"/>
              <a:ext cx="863696" cy="37010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일정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520" name="Google Shape;520;p29"/>
            <p:cNvSpPr/>
            <p:nvPr/>
          </p:nvSpPr>
          <p:spPr>
            <a:xfrm flipH="1" rot="-5400000">
              <a:off x="11537041" y="3120807"/>
              <a:ext cx="863696" cy="37010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구성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521" name="Google Shape;521;p29"/>
            <p:cNvSpPr/>
            <p:nvPr/>
          </p:nvSpPr>
          <p:spPr>
            <a:xfrm flipH="1" rot="-5400000">
              <a:off x="11535488" y="2431611"/>
              <a:ext cx="866803" cy="37010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제안/내용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522" name="Google Shape;522;p29"/>
            <p:cNvSpPr/>
            <p:nvPr/>
          </p:nvSpPr>
          <p:spPr>
            <a:xfrm flipH="1" rot="-5400000">
              <a:off x="11537041" y="1666816"/>
              <a:ext cx="863696" cy="37010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9D9D9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구현화면</a:t>
              </a:r>
              <a:endParaRPr b="1" i="0" sz="15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523" name="Google Shape;523;p29"/>
            <p:cNvSpPr/>
            <p:nvPr/>
          </p:nvSpPr>
          <p:spPr>
            <a:xfrm flipH="1" rot="-5400000">
              <a:off x="11537041" y="925322"/>
              <a:ext cx="863696" cy="370108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소감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524" name="Google Shape;524;p29"/>
          <p:cNvSpPr txBox="1"/>
          <p:nvPr/>
        </p:nvSpPr>
        <p:spPr>
          <a:xfrm>
            <a:off x="6050550" y="3293488"/>
            <a:ext cx="47529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김영훈</a:t>
            </a:r>
            <a:r>
              <a:rPr b="1" i="0" lang="ko-KR" sz="2000" u="none" cap="none" strike="noStrike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 - </a:t>
            </a:r>
            <a:r>
              <a:rPr b="1" lang="ko-KR" sz="20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공용품, 일정, 예약관리</a:t>
            </a:r>
            <a:endParaRPr b="1" i="0" sz="2000" u="none" cap="none" strike="noStrike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5" name="Google Shape;525;p29"/>
          <p:cNvSpPr txBox="1"/>
          <p:nvPr/>
        </p:nvSpPr>
        <p:spPr>
          <a:xfrm>
            <a:off x="6113200" y="3748550"/>
            <a:ext cx="45546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API를 사용할 때 공용키과 같은 부분을 어떤식으로 관리할지에 대해 경험할 수 있었고, 각각의 코드를 합쳐서 프로그램을 만든 경험도 즐거웠습니다.</a:t>
            </a:r>
            <a:endParaRPr i="0" sz="1600" u="none" cap="none" strike="noStrike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26" name="Google Shape;526;p29"/>
          <p:cNvCxnSpPr/>
          <p:nvPr/>
        </p:nvCxnSpPr>
        <p:spPr>
          <a:xfrm>
            <a:off x="6181438" y="3724275"/>
            <a:ext cx="44181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7" name="Google Shape;527;p29"/>
          <p:cNvSpPr txBox="1"/>
          <p:nvPr/>
        </p:nvSpPr>
        <p:spPr>
          <a:xfrm>
            <a:off x="6116350" y="5097463"/>
            <a:ext cx="47529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이정환</a:t>
            </a:r>
            <a:r>
              <a:rPr b="1" i="0" lang="ko-KR" sz="2000" u="none" cap="none" strike="noStrike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 - </a:t>
            </a:r>
            <a:r>
              <a:rPr b="1" lang="ko-KR" sz="20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전자결재, 휴가내역</a:t>
            </a:r>
            <a:r>
              <a:rPr b="1" i="0" lang="ko-KR" sz="2000" u="none" cap="none" strike="noStrike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8" name="Google Shape;528;p29"/>
          <p:cNvSpPr txBox="1"/>
          <p:nvPr/>
        </p:nvSpPr>
        <p:spPr>
          <a:xfrm>
            <a:off x="6116350" y="5576911"/>
            <a:ext cx="45546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전자결재를 담당하면서 그동안의 경험하지 못한 로직을 구성하고, 세미때는 많이 사용하지 못했던 자바스크립트 와 AJAX 등 을 사용하면서  다양한 언어에 대한 경험을 쌓을 수 있었습니다.</a:t>
            </a:r>
            <a:endParaRPr i="0" sz="1600" u="none" cap="none" strike="noStrike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29" name="Google Shape;529;p29"/>
          <p:cNvCxnSpPr/>
          <p:nvPr/>
        </p:nvCxnSpPr>
        <p:spPr>
          <a:xfrm>
            <a:off x="6181438" y="5562600"/>
            <a:ext cx="44181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0" name="Google Shape;530;p29"/>
          <p:cNvSpPr txBox="1"/>
          <p:nvPr/>
        </p:nvSpPr>
        <p:spPr>
          <a:xfrm>
            <a:off x="893475" y="5097463"/>
            <a:ext cx="47529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김예은</a:t>
            </a:r>
            <a:r>
              <a:rPr b="1" i="0" lang="ko-KR" sz="2000" u="none" cap="none" strike="noStrike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 –</a:t>
            </a:r>
            <a:r>
              <a:rPr b="1" lang="ko-KR" sz="20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 마이페이지, 사원 관리, 공지사항</a:t>
            </a:r>
            <a:endParaRPr b="1" i="0" sz="2000" u="none" cap="none" strike="noStrike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1" name="Google Shape;531;p29"/>
          <p:cNvSpPr txBox="1"/>
          <p:nvPr/>
        </p:nvSpPr>
        <p:spPr>
          <a:xfrm>
            <a:off x="883950" y="5576914"/>
            <a:ext cx="47007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편의를 위한 카카오, summernote, 엑셀 등 다양한 API를 사용하여 웹을 제작했습니다. 그리고 그 과정중 많은 오류를 만나고, 그것을 해결하며 저에게 유익한 경험이 되어 만족스럽습니다.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32" name="Google Shape;532;p29"/>
          <p:cNvCxnSpPr/>
          <p:nvPr/>
        </p:nvCxnSpPr>
        <p:spPr>
          <a:xfrm>
            <a:off x="958563" y="5562600"/>
            <a:ext cx="44181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3" name="Google Shape;533;p29"/>
          <p:cNvSpPr txBox="1"/>
          <p:nvPr/>
        </p:nvSpPr>
        <p:spPr>
          <a:xfrm>
            <a:off x="550602" y="784400"/>
            <a:ext cx="758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프로젝트를 마치며..</a:t>
            </a:r>
            <a:endParaRPr i="0" sz="3600" u="none" cap="none" strike="noStrike">
              <a:solidFill>
                <a:srgbClr val="3F3F3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34" name="Google Shape;534;p29"/>
          <p:cNvSpPr txBox="1"/>
          <p:nvPr/>
        </p:nvSpPr>
        <p:spPr>
          <a:xfrm>
            <a:off x="550589" y="1430908"/>
            <a:ext cx="5131200" cy="1706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4850" lIns="70650" spcFirstLastPara="1" rIns="70650" wrap="square" tIns="70650">
            <a:noAutofit/>
          </a:bodyPr>
          <a:lstStyle/>
          <a:p>
            <a:pPr indent="-26945" lvl="0" marL="84095" marR="0" rtl="0" algn="l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9"/>
          <p:cNvSpPr txBox="1"/>
          <p:nvPr/>
        </p:nvSpPr>
        <p:spPr>
          <a:xfrm>
            <a:off x="882363" y="1541438"/>
            <a:ext cx="47514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장우정</a:t>
            </a:r>
            <a:r>
              <a:rPr b="1" i="0" lang="ko-KR" sz="2000" u="none" cap="none" strike="noStrike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 - </a:t>
            </a:r>
            <a:r>
              <a:rPr b="1" lang="ko-KR" sz="20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실시간 채팅(알림), 로그인 처리</a:t>
            </a:r>
            <a:endParaRPr b="1" i="0" sz="2000" u="none" cap="none" strike="noStrike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6" name="Google Shape;536;p29"/>
          <p:cNvSpPr txBox="1"/>
          <p:nvPr/>
        </p:nvSpPr>
        <p:spPr>
          <a:xfrm>
            <a:off x="882375" y="2006575"/>
            <a:ext cx="45546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인터셉터나 프리핸들러 등 구조적인 스프링 기능을 많이 사용해봐서 새로웠습니다. 웹소켓을 사용하며 클라이언트와 서버의 이해를 키웠고 팀원끼리 계속 같이하는게 즐겁고 힘이됐습니다.</a:t>
            </a:r>
            <a:endParaRPr i="0" sz="1600" u="none" cap="none" strike="noStrike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37" name="Google Shape;537;p29"/>
          <p:cNvCxnSpPr/>
          <p:nvPr/>
        </p:nvCxnSpPr>
        <p:spPr>
          <a:xfrm>
            <a:off x="947450" y="2006575"/>
            <a:ext cx="44181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" y="0"/>
            <a:ext cx="12190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0"/>
          <p:cNvSpPr/>
          <p:nvPr/>
        </p:nvSpPr>
        <p:spPr>
          <a:xfrm>
            <a:off x="3137801" y="549300"/>
            <a:ext cx="5760900" cy="5759400"/>
          </a:xfrm>
          <a:prstGeom prst="ellipse">
            <a:avLst/>
          </a:prstGeom>
          <a:solidFill>
            <a:srgbClr val="FFFFFF">
              <a:alpha val="854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5" name="Google Shape;545;p30"/>
          <p:cNvCxnSpPr/>
          <p:nvPr/>
        </p:nvCxnSpPr>
        <p:spPr>
          <a:xfrm>
            <a:off x="3668475" y="3983100"/>
            <a:ext cx="4779000" cy="12000"/>
          </a:xfrm>
          <a:prstGeom prst="straightConnector1">
            <a:avLst/>
          </a:prstGeom>
          <a:noFill/>
          <a:ln cap="flat" cmpd="sng" w="9525">
            <a:solidFill>
              <a:srgbClr val="26262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46" name="Google Shape;546;p30"/>
          <p:cNvSpPr txBox="1"/>
          <p:nvPr/>
        </p:nvSpPr>
        <p:spPr>
          <a:xfrm>
            <a:off x="3445150" y="2874900"/>
            <a:ext cx="5146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latin typeface="Malgun Gothic"/>
                <a:ea typeface="Malgun Gothic"/>
                <a:cs typeface="Malgun Gothic"/>
                <a:sym typeface="Malgun Gothic"/>
              </a:rPr>
              <a:t>감사합니다</a:t>
            </a:r>
            <a:endParaRPr b="1" sz="6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4"/>
          <p:cNvGrpSpPr/>
          <p:nvPr/>
        </p:nvGrpSpPr>
        <p:grpSpPr>
          <a:xfrm>
            <a:off x="-50" y="0"/>
            <a:ext cx="12190500" cy="6858000"/>
            <a:chOff x="-49" y="0"/>
            <a:chExt cx="12190500" cy="6858000"/>
          </a:xfrm>
        </p:grpSpPr>
        <p:pic>
          <p:nvPicPr>
            <p:cNvPr id="101" name="Google Shape;101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7125" y="0"/>
              <a:ext cx="11063287" cy="6857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4"/>
            <p:cNvSpPr/>
            <p:nvPr/>
          </p:nvSpPr>
          <p:spPr>
            <a:xfrm>
              <a:off x="-49" y="0"/>
              <a:ext cx="12190500" cy="6858000"/>
            </a:xfrm>
            <a:prstGeom prst="rect">
              <a:avLst/>
            </a:prstGeom>
            <a:gradFill>
              <a:gsLst>
                <a:gs pos="0">
                  <a:srgbClr val="2B415A"/>
                </a:gs>
                <a:gs pos="21000">
                  <a:srgbClr val="2B415A"/>
                </a:gs>
                <a:gs pos="100000">
                  <a:srgbClr val="004D86">
                    <a:alpha val="33725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3" name="Google Shape;103;p14"/>
          <p:cNvSpPr txBox="1"/>
          <p:nvPr/>
        </p:nvSpPr>
        <p:spPr>
          <a:xfrm>
            <a:off x="611206" y="476250"/>
            <a:ext cx="275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목차안내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4" name="Google Shape;104;p14"/>
          <p:cNvCxnSpPr/>
          <p:nvPr/>
        </p:nvCxnSpPr>
        <p:spPr>
          <a:xfrm>
            <a:off x="622300" y="1628775"/>
            <a:ext cx="10945813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" name="Google Shape;105;p14"/>
          <p:cNvCxnSpPr/>
          <p:nvPr/>
        </p:nvCxnSpPr>
        <p:spPr>
          <a:xfrm>
            <a:off x="1820863" y="3155950"/>
            <a:ext cx="4116387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p14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2422525" y="2817813"/>
            <a:ext cx="343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i="0" lang="ko-KR" sz="2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i="0" sz="25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9" name="Google Shape;109;p14"/>
          <p:cNvCxnSpPr/>
          <p:nvPr/>
        </p:nvCxnSpPr>
        <p:spPr>
          <a:xfrm>
            <a:off x="1833563" y="3992563"/>
            <a:ext cx="4116387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" name="Google Shape;110;p14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2438400" y="3656013"/>
            <a:ext cx="3408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i="0" lang="ko-KR" sz="2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참여인원</a:t>
            </a:r>
            <a:endParaRPr i="0" sz="25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3" name="Google Shape;113;p14"/>
          <p:cNvCxnSpPr/>
          <p:nvPr/>
        </p:nvCxnSpPr>
        <p:spPr>
          <a:xfrm>
            <a:off x="1833563" y="4835525"/>
            <a:ext cx="4116387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p14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4"/>
          <p:cNvSpPr txBox="1"/>
          <p:nvPr/>
        </p:nvSpPr>
        <p:spPr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2438400" y="4498975"/>
            <a:ext cx="3408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i="0" lang="ko-KR" sz="2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일정</a:t>
            </a:r>
            <a:endParaRPr i="0" sz="25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7" name="Google Shape;117;p14"/>
          <p:cNvCxnSpPr/>
          <p:nvPr/>
        </p:nvCxnSpPr>
        <p:spPr>
          <a:xfrm>
            <a:off x="1844675" y="5651500"/>
            <a:ext cx="4116388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" name="Google Shape;118;p14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4"/>
          <p:cNvSpPr txBox="1"/>
          <p:nvPr/>
        </p:nvSpPr>
        <p:spPr>
          <a:xfrm>
            <a:off x="2451100" y="5313363"/>
            <a:ext cx="3389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i="0" lang="ko-KR" sz="2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구성</a:t>
            </a:r>
            <a:endParaRPr i="0" sz="25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1" name="Google Shape;121;p14"/>
          <p:cNvCxnSpPr/>
          <p:nvPr/>
        </p:nvCxnSpPr>
        <p:spPr>
          <a:xfrm>
            <a:off x="6308725" y="3155950"/>
            <a:ext cx="4116388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14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4"/>
          <p:cNvSpPr txBox="1"/>
          <p:nvPr/>
        </p:nvSpPr>
        <p:spPr>
          <a:xfrm>
            <a:off x="6886575" y="2820988"/>
            <a:ext cx="3844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i="0" lang="ko-KR" sz="2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제안/내용</a:t>
            </a:r>
            <a:endParaRPr i="0" sz="25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5" name="Google Shape;125;p14"/>
          <p:cNvCxnSpPr/>
          <p:nvPr/>
        </p:nvCxnSpPr>
        <p:spPr>
          <a:xfrm>
            <a:off x="6321425" y="3995738"/>
            <a:ext cx="4116388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14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4"/>
          <p:cNvSpPr txBox="1"/>
          <p:nvPr/>
        </p:nvSpPr>
        <p:spPr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4"/>
          <p:cNvSpPr txBox="1"/>
          <p:nvPr/>
        </p:nvSpPr>
        <p:spPr>
          <a:xfrm>
            <a:off x="6926263" y="3659188"/>
            <a:ext cx="3408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i="0" lang="ko-KR" sz="2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구현화면</a:t>
            </a:r>
            <a:endParaRPr i="0" sz="25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9" name="Google Shape;129;p14"/>
          <p:cNvCxnSpPr/>
          <p:nvPr/>
        </p:nvCxnSpPr>
        <p:spPr>
          <a:xfrm>
            <a:off x="6357938" y="4835525"/>
            <a:ext cx="4116387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p14"/>
          <p:cNvSpPr/>
          <p:nvPr/>
        </p:nvSpPr>
        <p:spPr>
          <a:xfrm>
            <a:off x="6189663" y="4292600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6962775" y="4498975"/>
            <a:ext cx="3408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i="0" lang="ko-KR" sz="2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프로젝트를 마치며</a:t>
            </a:r>
            <a:endParaRPr i="0" sz="25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14"/>
          <p:cNvSpPr txBox="1"/>
          <p:nvPr/>
        </p:nvSpPr>
        <p:spPr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7700" y="4849363"/>
            <a:ext cx="2999501" cy="1531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7413" y="4735699"/>
            <a:ext cx="2920300" cy="1682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6575" y="2900409"/>
            <a:ext cx="3170637" cy="1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7415" y="2870938"/>
            <a:ext cx="2920300" cy="16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15"/>
          <p:cNvSpPr txBox="1"/>
          <p:nvPr/>
        </p:nvSpPr>
        <p:spPr>
          <a:xfrm>
            <a:off x="550602" y="784400"/>
            <a:ext cx="758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600" u="none" cap="none" strike="noStrike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개요</a:t>
            </a:r>
            <a:endParaRPr i="0" sz="3600" u="none" cap="none" strike="noStrike">
              <a:solidFill>
                <a:srgbClr val="3F3F3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44" name="Google Shape;144;p15"/>
          <p:cNvSpPr txBox="1"/>
          <p:nvPr/>
        </p:nvSpPr>
        <p:spPr>
          <a:xfrm>
            <a:off x="599033" y="2813994"/>
            <a:ext cx="4766700" cy="3567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4850" lIns="70650" spcFirstLastPara="1" rIns="70650" wrap="square" tIns="70650">
            <a:noAutofit/>
          </a:bodyPr>
          <a:lstStyle/>
          <a:p>
            <a:pPr indent="-28024" lvl="0" marL="84095" marR="0" rtl="0" algn="l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r>
              <a:t/>
            </a:r>
            <a:endParaRPr b="0" i="0" sz="883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5"/>
          <p:cNvSpPr/>
          <p:nvPr/>
        </p:nvSpPr>
        <p:spPr>
          <a:xfrm>
            <a:off x="599013" y="2381150"/>
            <a:ext cx="2165400" cy="319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EDMS란?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599025" y="3018700"/>
            <a:ext cx="4766700" cy="26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Arial"/>
              <a:buNone/>
            </a:pPr>
            <a:r>
              <a:rPr lang="ko-KR" sz="1700">
                <a:solidFill>
                  <a:srgbClr val="FF0000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 Electronic Document Management System</a:t>
            </a:r>
            <a:r>
              <a:rPr lang="ko-KR" sz="17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의 약자로</a:t>
            </a:r>
            <a:r>
              <a:rPr i="0" lang="ko-KR" sz="1700" u="none" cap="none" strike="noStrike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 </a:t>
            </a:r>
            <a:r>
              <a:rPr lang="ko-KR" sz="17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기존의 종이 기반 업무를 전자 문서로 관리하는 시스템을 지칭합니다.</a:t>
            </a:r>
            <a:endParaRPr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grpSp>
        <p:nvGrpSpPr>
          <p:cNvPr id="147" name="Google Shape;147;p15"/>
          <p:cNvGrpSpPr/>
          <p:nvPr/>
        </p:nvGrpSpPr>
        <p:grpSpPr>
          <a:xfrm rot="5400000">
            <a:off x="8022431" y="-3548857"/>
            <a:ext cx="369888" cy="7969252"/>
            <a:chOff x="11783838" y="678528"/>
            <a:chExt cx="370105" cy="5198745"/>
          </a:xfrm>
        </p:grpSpPr>
        <p:sp>
          <p:nvSpPr>
            <p:cNvPr id="148" name="Google Shape;148;p15"/>
            <p:cNvSpPr/>
            <p:nvPr/>
          </p:nvSpPr>
          <p:spPr>
            <a:xfrm flipH="1" rot="-5400000">
              <a:off x="11537043" y="5260372"/>
              <a:ext cx="863696" cy="370105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00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개요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 flipH="1" rot="-5400000">
              <a:off x="11536007" y="4541660"/>
              <a:ext cx="865767" cy="37010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참여인원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 flipH="1" rot="-5400000">
              <a:off x="11537043" y="3822950"/>
              <a:ext cx="863696" cy="37010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일정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 flipH="1" rot="-5400000">
              <a:off x="11537043" y="3120809"/>
              <a:ext cx="863696" cy="37010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구성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 flipH="1" rot="-5400000">
              <a:off x="11535489" y="2431613"/>
              <a:ext cx="866803" cy="37010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rgbClr val="26262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제안/내용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 flipH="1" rot="-5400000">
              <a:off x="11537043" y="1666818"/>
              <a:ext cx="863696" cy="37010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rgbClr val="26262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구현화면</a:t>
              </a:r>
              <a:endParaRPr b="1" i="0" sz="1500" u="none" cap="none" strike="noStrike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 flipH="1" rot="-5400000">
              <a:off x="11537043" y="925323"/>
              <a:ext cx="863696" cy="37010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rgbClr val="26262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소감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55" name="Google Shape;155;p15"/>
          <p:cNvGrpSpPr/>
          <p:nvPr/>
        </p:nvGrpSpPr>
        <p:grpSpPr>
          <a:xfrm>
            <a:off x="6764338" y="3101975"/>
            <a:ext cx="1285875" cy="1216025"/>
            <a:chOff x="8402638" y="1579563"/>
            <a:chExt cx="1566862" cy="1482319"/>
          </a:xfrm>
        </p:grpSpPr>
        <p:sp>
          <p:nvSpPr>
            <p:cNvPr id="156" name="Google Shape;156;p15"/>
            <p:cNvSpPr/>
            <p:nvPr/>
          </p:nvSpPr>
          <p:spPr>
            <a:xfrm>
              <a:off x="8456801" y="1579563"/>
              <a:ext cx="1454667" cy="1482319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8746946" y="1844679"/>
              <a:ext cx="1164600" cy="41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point.1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8" name="Google Shape;158;p15"/>
            <p:cNvCxnSpPr/>
            <p:nvPr/>
          </p:nvCxnSpPr>
          <p:spPr>
            <a:xfrm>
              <a:off x="8690863" y="2278150"/>
              <a:ext cx="1003953" cy="0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159" name="Google Shape;159;p15"/>
            <p:cNvSpPr/>
            <p:nvPr/>
          </p:nvSpPr>
          <p:spPr>
            <a:xfrm>
              <a:off x="8402638" y="2316853"/>
              <a:ext cx="1566862" cy="4683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>
                  <a:solidFill>
                    <a:srgbClr val="595959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통합문서관리</a:t>
              </a:r>
              <a:endParaRPr b="1" i="0" sz="1400" u="none" cap="none" strike="noStrike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60" name="Google Shape;160;p15"/>
          <p:cNvGrpSpPr/>
          <p:nvPr/>
        </p:nvGrpSpPr>
        <p:grpSpPr>
          <a:xfrm>
            <a:off x="9568016" y="3102049"/>
            <a:ext cx="1287491" cy="1216095"/>
            <a:chOff x="8402638" y="1579563"/>
            <a:chExt cx="1566862" cy="1482319"/>
          </a:xfrm>
        </p:grpSpPr>
        <p:sp>
          <p:nvSpPr>
            <p:cNvPr id="161" name="Google Shape;161;p15"/>
            <p:cNvSpPr/>
            <p:nvPr/>
          </p:nvSpPr>
          <p:spPr>
            <a:xfrm>
              <a:off x="8456734" y="1579563"/>
              <a:ext cx="1454805" cy="1482319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8746541" y="1844679"/>
              <a:ext cx="1164900" cy="41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point.2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3" name="Google Shape;163;p15"/>
            <p:cNvCxnSpPr/>
            <p:nvPr/>
          </p:nvCxnSpPr>
          <p:spPr>
            <a:xfrm>
              <a:off x="8690507" y="2278150"/>
              <a:ext cx="1004647" cy="0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164" name="Google Shape;164;p15"/>
            <p:cNvSpPr/>
            <p:nvPr/>
          </p:nvSpPr>
          <p:spPr>
            <a:xfrm>
              <a:off x="8402638" y="2316853"/>
              <a:ext cx="1566862" cy="4683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>
                  <a:solidFill>
                    <a:srgbClr val="595959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예약 및 관리</a:t>
              </a:r>
              <a:endParaRPr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5" name="Google Shape;165;p15"/>
          <p:cNvGrpSpPr/>
          <p:nvPr/>
        </p:nvGrpSpPr>
        <p:grpSpPr>
          <a:xfrm>
            <a:off x="9568016" y="4968949"/>
            <a:ext cx="1287491" cy="1216095"/>
            <a:chOff x="8402638" y="1579563"/>
            <a:chExt cx="1566862" cy="1482319"/>
          </a:xfrm>
        </p:grpSpPr>
        <p:sp>
          <p:nvSpPr>
            <p:cNvPr id="166" name="Google Shape;166;p15"/>
            <p:cNvSpPr/>
            <p:nvPr/>
          </p:nvSpPr>
          <p:spPr>
            <a:xfrm>
              <a:off x="8456734" y="1579563"/>
              <a:ext cx="1454805" cy="1482319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8746541" y="1844679"/>
              <a:ext cx="1222800" cy="41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point.4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8" name="Google Shape;168;p15"/>
            <p:cNvCxnSpPr/>
            <p:nvPr/>
          </p:nvCxnSpPr>
          <p:spPr>
            <a:xfrm>
              <a:off x="8690507" y="2278150"/>
              <a:ext cx="1004647" cy="0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169" name="Google Shape;169;p15"/>
            <p:cNvSpPr/>
            <p:nvPr/>
          </p:nvSpPr>
          <p:spPr>
            <a:xfrm>
              <a:off x="8402638" y="2316853"/>
              <a:ext cx="1566862" cy="4683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>
                  <a:solidFill>
                    <a:srgbClr val="595959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사원/공지 관리</a:t>
              </a:r>
              <a:endParaRPr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0" name="Google Shape;170;p15"/>
          <p:cNvSpPr txBox="1"/>
          <p:nvPr/>
        </p:nvSpPr>
        <p:spPr>
          <a:xfrm>
            <a:off x="550600" y="1327575"/>
            <a:ext cx="103047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1" lang="ko-KR" sz="17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중소기업을 위해 기능의 다양성과 복잡성을 최소화하여 사용자 친화적이고 직관적인 인터페이스를 제공합니다. 이를 통해 기업들은 간편하게, 그리고 효과적으로 전자결재 과정을 진행할 수 있습니다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71" name="Google Shape;171;p15"/>
          <p:cNvGrpSpPr/>
          <p:nvPr/>
        </p:nvGrpSpPr>
        <p:grpSpPr>
          <a:xfrm>
            <a:off x="6764586" y="4968962"/>
            <a:ext cx="1285955" cy="1216079"/>
            <a:chOff x="8402638" y="1579563"/>
            <a:chExt cx="1566900" cy="1482300"/>
          </a:xfrm>
        </p:grpSpPr>
        <p:sp>
          <p:nvSpPr>
            <p:cNvPr id="172" name="Google Shape;172;p15"/>
            <p:cNvSpPr/>
            <p:nvPr/>
          </p:nvSpPr>
          <p:spPr>
            <a:xfrm>
              <a:off x="8456801" y="1579563"/>
              <a:ext cx="1454700" cy="1482300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8746946" y="1844679"/>
              <a:ext cx="1164600" cy="41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point.</a:t>
              </a:r>
              <a:r>
                <a:rPr lang="ko-KR" sz="1600">
                  <a:solidFill>
                    <a:schemeClr val="dk1"/>
                  </a:solidFill>
                </a:rPr>
                <a:t>3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4" name="Google Shape;174;p15"/>
            <p:cNvCxnSpPr/>
            <p:nvPr/>
          </p:nvCxnSpPr>
          <p:spPr>
            <a:xfrm>
              <a:off x="8690863" y="2278150"/>
              <a:ext cx="1004100" cy="0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175" name="Google Shape;175;p15"/>
            <p:cNvSpPr/>
            <p:nvPr/>
          </p:nvSpPr>
          <p:spPr>
            <a:xfrm>
              <a:off x="8402638" y="2316853"/>
              <a:ext cx="15669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>
                  <a:solidFill>
                    <a:srgbClr val="595959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실시간 소통</a:t>
              </a:r>
              <a:endParaRPr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>
                  <a:solidFill>
                    <a:srgbClr val="595959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알림</a:t>
              </a:r>
              <a:endParaRPr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16"/>
          <p:cNvSpPr txBox="1"/>
          <p:nvPr/>
        </p:nvSpPr>
        <p:spPr>
          <a:xfrm>
            <a:off x="550602" y="784400"/>
            <a:ext cx="758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참여 인원 및 역할</a:t>
            </a:r>
            <a:endParaRPr i="0" sz="3600" u="none" cap="none" strike="noStrike">
              <a:solidFill>
                <a:srgbClr val="3F3F3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82" name="Google Shape;182;p16"/>
          <p:cNvSpPr/>
          <p:nvPr/>
        </p:nvSpPr>
        <p:spPr>
          <a:xfrm>
            <a:off x="691263" y="1585238"/>
            <a:ext cx="1596900" cy="1419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16"/>
          <p:cNvSpPr txBox="1"/>
          <p:nvPr/>
        </p:nvSpPr>
        <p:spPr>
          <a:xfrm>
            <a:off x="2404175" y="1961475"/>
            <a:ext cx="1657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장우정</a:t>
            </a:r>
            <a:endParaRPr b="1" i="0" sz="2000" u="none" cap="none" strike="noStrike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84" name="Google Shape;184;p16"/>
          <p:cNvCxnSpPr/>
          <p:nvPr/>
        </p:nvCxnSpPr>
        <p:spPr>
          <a:xfrm>
            <a:off x="2450213" y="2390100"/>
            <a:ext cx="9207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" name="Google Shape;185;p16"/>
          <p:cNvSpPr txBox="1"/>
          <p:nvPr/>
        </p:nvSpPr>
        <p:spPr>
          <a:xfrm>
            <a:off x="2456575" y="2532975"/>
            <a:ext cx="43572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262626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담당업무 : </a:t>
            </a:r>
            <a:r>
              <a:rPr lang="ko-KR">
                <a:solidFill>
                  <a:srgbClr val="262626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팀장 / 총괄</a:t>
            </a:r>
            <a:endParaRPr i="0" sz="1400" u="none" cap="none" strike="noStrike">
              <a:solidFill>
                <a:srgbClr val="262626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262626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담당파트 : </a:t>
            </a:r>
            <a:r>
              <a:rPr lang="ko-KR">
                <a:solidFill>
                  <a:srgbClr val="262626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실시간 채팅 - 알림</a:t>
            </a:r>
            <a:endParaRPr i="0" sz="1400" u="none" cap="none" strike="noStrike">
              <a:solidFill>
                <a:srgbClr val="262626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186" name="Google Shape;186;p16"/>
          <p:cNvSpPr/>
          <p:nvPr/>
        </p:nvSpPr>
        <p:spPr>
          <a:xfrm>
            <a:off x="691263" y="3601838"/>
            <a:ext cx="1596900" cy="1419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16"/>
          <p:cNvSpPr txBox="1"/>
          <p:nvPr/>
        </p:nvSpPr>
        <p:spPr>
          <a:xfrm>
            <a:off x="2404175" y="3978075"/>
            <a:ext cx="1657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김희진</a:t>
            </a:r>
            <a:endParaRPr b="1" i="0" sz="2000" u="none" cap="none" strike="noStrike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88" name="Google Shape;188;p16"/>
          <p:cNvCxnSpPr/>
          <p:nvPr/>
        </p:nvCxnSpPr>
        <p:spPr>
          <a:xfrm>
            <a:off x="2450213" y="4406700"/>
            <a:ext cx="9207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" name="Google Shape;189;p16"/>
          <p:cNvSpPr txBox="1"/>
          <p:nvPr/>
        </p:nvSpPr>
        <p:spPr>
          <a:xfrm>
            <a:off x="2456575" y="4549575"/>
            <a:ext cx="35301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262626"/>
                </a:solidFill>
                <a:latin typeface="Gothic A1"/>
                <a:ea typeface="Gothic A1"/>
                <a:cs typeface="Gothic A1"/>
                <a:sym typeface="Gothic A1"/>
              </a:rPr>
              <a:t>담당업무 : </a:t>
            </a:r>
            <a:r>
              <a:rPr lang="ko-KR">
                <a:solidFill>
                  <a:srgbClr val="262626"/>
                </a:solidFill>
                <a:latin typeface="Gothic A1"/>
                <a:ea typeface="Gothic A1"/>
                <a:cs typeface="Gothic A1"/>
                <a:sym typeface="Gothic A1"/>
              </a:rPr>
              <a:t>개발 / </a:t>
            </a:r>
            <a:r>
              <a:rPr i="0" lang="ko-KR" sz="1400" u="none" cap="none" strike="noStrike">
                <a:solidFill>
                  <a:srgbClr val="262626"/>
                </a:solidFill>
                <a:latin typeface="Gothic A1"/>
                <a:ea typeface="Gothic A1"/>
                <a:cs typeface="Gothic A1"/>
                <a:sym typeface="Gothic A1"/>
              </a:rPr>
              <a:t>디자인</a:t>
            </a:r>
            <a:endParaRPr i="0" sz="1400" u="none" cap="none" strike="noStrike">
              <a:solidFill>
                <a:srgbClr val="26262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262626"/>
                </a:solidFill>
                <a:latin typeface="Gothic A1"/>
                <a:ea typeface="Gothic A1"/>
                <a:cs typeface="Gothic A1"/>
                <a:sym typeface="Gothic A1"/>
              </a:rPr>
              <a:t>담당파트 : </a:t>
            </a:r>
            <a:r>
              <a:rPr lang="ko-KR">
                <a:solidFill>
                  <a:srgbClr val="262626"/>
                </a:solidFill>
                <a:latin typeface="Gothic A1"/>
                <a:ea typeface="Gothic A1"/>
                <a:cs typeface="Gothic A1"/>
                <a:sym typeface="Gothic A1"/>
              </a:rPr>
              <a:t>회원가입, 전자결재, 매출차트</a:t>
            </a:r>
            <a:endParaRPr i="0" sz="1400" u="none" cap="none" strike="noStrike">
              <a:solidFill>
                <a:srgbClr val="26262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90" name="Google Shape;190;p16"/>
          <p:cNvSpPr/>
          <p:nvPr/>
        </p:nvSpPr>
        <p:spPr>
          <a:xfrm>
            <a:off x="691275" y="5121063"/>
            <a:ext cx="1596900" cy="1419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16"/>
          <p:cNvSpPr txBox="1"/>
          <p:nvPr/>
        </p:nvSpPr>
        <p:spPr>
          <a:xfrm>
            <a:off x="2404188" y="5497300"/>
            <a:ext cx="16590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김예은</a:t>
            </a:r>
            <a:endParaRPr b="1" i="0" sz="2000" u="none" cap="none" strike="noStrike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92" name="Google Shape;192;p16"/>
          <p:cNvCxnSpPr/>
          <p:nvPr/>
        </p:nvCxnSpPr>
        <p:spPr>
          <a:xfrm>
            <a:off x="2451813" y="5925925"/>
            <a:ext cx="9192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" name="Google Shape;193;p16"/>
          <p:cNvSpPr txBox="1"/>
          <p:nvPr/>
        </p:nvSpPr>
        <p:spPr>
          <a:xfrm>
            <a:off x="2456575" y="6068800"/>
            <a:ext cx="35301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262626"/>
                </a:solidFill>
                <a:latin typeface="Gothic A1"/>
                <a:ea typeface="Gothic A1"/>
                <a:cs typeface="Gothic A1"/>
                <a:sym typeface="Gothic A1"/>
              </a:rPr>
              <a:t>담당업무 : 개발 / </a:t>
            </a:r>
            <a:r>
              <a:rPr lang="ko-KR">
                <a:solidFill>
                  <a:srgbClr val="262626"/>
                </a:solidFill>
                <a:latin typeface="Gothic A1"/>
                <a:ea typeface="Gothic A1"/>
                <a:cs typeface="Gothic A1"/>
                <a:sym typeface="Gothic A1"/>
              </a:rPr>
              <a:t>디자인</a:t>
            </a:r>
            <a:endParaRPr i="0" sz="1400" u="none" cap="none" strike="noStrike">
              <a:solidFill>
                <a:srgbClr val="26262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262626"/>
                </a:solidFill>
                <a:latin typeface="Gothic A1"/>
                <a:ea typeface="Gothic A1"/>
                <a:cs typeface="Gothic A1"/>
                <a:sym typeface="Gothic A1"/>
              </a:rPr>
              <a:t>담당파트 : </a:t>
            </a:r>
            <a:r>
              <a:rPr lang="ko-KR">
                <a:solidFill>
                  <a:srgbClr val="262626"/>
                </a:solidFill>
                <a:latin typeface="Gothic A1"/>
                <a:ea typeface="Gothic A1"/>
                <a:cs typeface="Gothic A1"/>
                <a:sym typeface="Gothic A1"/>
              </a:rPr>
              <a:t>마이페이지, 사원 관리, 공지사항</a:t>
            </a:r>
            <a:endParaRPr i="0" sz="1400" u="none" cap="none" strike="noStrike">
              <a:solidFill>
                <a:srgbClr val="26262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grpSp>
        <p:nvGrpSpPr>
          <p:cNvPr id="194" name="Google Shape;194;p16"/>
          <p:cNvGrpSpPr/>
          <p:nvPr/>
        </p:nvGrpSpPr>
        <p:grpSpPr>
          <a:xfrm rot="5400000">
            <a:off x="8029575" y="-3538537"/>
            <a:ext cx="369888" cy="7967663"/>
            <a:chOff x="11783839" y="673349"/>
            <a:chExt cx="370104" cy="5198743"/>
          </a:xfrm>
        </p:grpSpPr>
        <p:sp>
          <p:nvSpPr>
            <p:cNvPr id="195" name="Google Shape;195;p16"/>
            <p:cNvSpPr/>
            <p:nvPr/>
          </p:nvSpPr>
          <p:spPr>
            <a:xfrm flipH="1" rot="-5400000">
              <a:off x="11536957" y="5255106"/>
              <a:ext cx="863868" cy="370104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9D9D9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개요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 flipH="1" rot="-5400000">
              <a:off x="11535921" y="4536253"/>
              <a:ext cx="865939" cy="370104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00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참여인원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7" name="Google Shape;197;p16"/>
            <p:cNvSpPr/>
            <p:nvPr/>
          </p:nvSpPr>
          <p:spPr>
            <a:xfrm flipH="1" rot="-5400000">
              <a:off x="11536957" y="3817398"/>
              <a:ext cx="863868" cy="370104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일정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8" name="Google Shape;198;p16"/>
            <p:cNvSpPr/>
            <p:nvPr/>
          </p:nvSpPr>
          <p:spPr>
            <a:xfrm flipH="1" rot="-5400000">
              <a:off x="11536957" y="3116154"/>
              <a:ext cx="863868" cy="370104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구성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9" name="Google Shape;199;p16"/>
            <p:cNvSpPr/>
            <p:nvPr/>
          </p:nvSpPr>
          <p:spPr>
            <a:xfrm flipH="1" rot="-5400000">
              <a:off x="11535921" y="2421124"/>
              <a:ext cx="865939" cy="370104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rgbClr val="26262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제안/내용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 flipH="1" rot="-5400000">
              <a:off x="11536957" y="1661873"/>
              <a:ext cx="863868" cy="370104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rgbClr val="26262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구현화면</a:t>
              </a:r>
              <a:endParaRPr b="1" i="0" sz="1500" u="none" cap="none" strike="noStrike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01" name="Google Shape;201;p16"/>
            <p:cNvSpPr/>
            <p:nvPr/>
          </p:nvSpPr>
          <p:spPr>
            <a:xfrm flipH="1" rot="-5400000">
              <a:off x="11536957" y="920231"/>
              <a:ext cx="863868" cy="370104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rgbClr val="26262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소감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202" name="Google Shape;202;p16"/>
          <p:cNvSpPr/>
          <p:nvPr/>
        </p:nvSpPr>
        <p:spPr>
          <a:xfrm>
            <a:off x="7000213" y="3601838"/>
            <a:ext cx="1596900" cy="1419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8713125" y="3978075"/>
            <a:ext cx="1657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김영훈</a:t>
            </a:r>
            <a:endParaRPr b="1" i="0" sz="2000" u="none" cap="none" strike="noStrike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04" name="Google Shape;204;p16"/>
          <p:cNvCxnSpPr/>
          <p:nvPr/>
        </p:nvCxnSpPr>
        <p:spPr>
          <a:xfrm>
            <a:off x="8759163" y="4406700"/>
            <a:ext cx="9207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16"/>
          <p:cNvSpPr txBox="1"/>
          <p:nvPr/>
        </p:nvSpPr>
        <p:spPr>
          <a:xfrm>
            <a:off x="8765525" y="4549575"/>
            <a:ext cx="28962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262626"/>
                </a:solidFill>
                <a:latin typeface="Gothic A1"/>
                <a:ea typeface="Gothic A1"/>
                <a:cs typeface="Gothic A1"/>
                <a:sym typeface="Gothic A1"/>
              </a:rPr>
              <a:t>담당업무 : </a:t>
            </a:r>
            <a:r>
              <a:rPr lang="ko-KR">
                <a:solidFill>
                  <a:srgbClr val="262626"/>
                </a:solidFill>
                <a:latin typeface="Gothic A1"/>
                <a:ea typeface="Gothic A1"/>
                <a:cs typeface="Gothic A1"/>
                <a:sym typeface="Gothic A1"/>
              </a:rPr>
              <a:t>개발 / </a:t>
            </a:r>
            <a:r>
              <a:rPr i="0" lang="ko-KR" sz="1400" u="none" cap="none" strike="noStrike">
                <a:solidFill>
                  <a:srgbClr val="262626"/>
                </a:solidFill>
                <a:latin typeface="Gothic A1"/>
                <a:ea typeface="Gothic A1"/>
                <a:cs typeface="Gothic A1"/>
                <a:sym typeface="Gothic A1"/>
              </a:rPr>
              <a:t>디자인</a:t>
            </a:r>
            <a:endParaRPr i="0" sz="1400" u="none" cap="none" strike="noStrike">
              <a:solidFill>
                <a:srgbClr val="26262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262626"/>
                </a:solidFill>
                <a:latin typeface="Gothic A1"/>
                <a:ea typeface="Gothic A1"/>
                <a:cs typeface="Gothic A1"/>
                <a:sym typeface="Gothic A1"/>
              </a:rPr>
              <a:t>담당파트 :</a:t>
            </a:r>
            <a:r>
              <a:rPr lang="ko-KR">
                <a:solidFill>
                  <a:srgbClr val="262626"/>
                </a:solidFill>
                <a:latin typeface="Gothic A1"/>
                <a:ea typeface="Gothic A1"/>
                <a:cs typeface="Gothic A1"/>
                <a:sym typeface="Gothic A1"/>
              </a:rPr>
              <a:t> 공용품, 일정, 예약관리</a:t>
            </a:r>
            <a:endParaRPr i="0" sz="1400" u="none" cap="none" strike="noStrike">
              <a:solidFill>
                <a:srgbClr val="26262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06" name="Google Shape;206;p16"/>
          <p:cNvSpPr/>
          <p:nvPr/>
        </p:nvSpPr>
        <p:spPr>
          <a:xfrm>
            <a:off x="7000225" y="5121063"/>
            <a:ext cx="1596900" cy="1419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16"/>
          <p:cNvSpPr txBox="1"/>
          <p:nvPr/>
        </p:nvSpPr>
        <p:spPr>
          <a:xfrm>
            <a:off x="8713138" y="5497300"/>
            <a:ext cx="16590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이정환</a:t>
            </a:r>
            <a:endParaRPr b="1" i="0" sz="2000" u="none" cap="none" strike="noStrike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08" name="Google Shape;208;p16"/>
          <p:cNvCxnSpPr/>
          <p:nvPr/>
        </p:nvCxnSpPr>
        <p:spPr>
          <a:xfrm>
            <a:off x="8760763" y="5925925"/>
            <a:ext cx="9192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" name="Google Shape;209;p16"/>
          <p:cNvSpPr txBox="1"/>
          <p:nvPr/>
        </p:nvSpPr>
        <p:spPr>
          <a:xfrm>
            <a:off x="8765525" y="6068800"/>
            <a:ext cx="3201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262626"/>
                </a:solidFill>
                <a:latin typeface="Gothic A1"/>
                <a:ea typeface="Gothic A1"/>
                <a:cs typeface="Gothic A1"/>
                <a:sym typeface="Gothic A1"/>
              </a:rPr>
              <a:t>담당업무 : 개발</a:t>
            </a:r>
            <a:endParaRPr i="0" sz="1400" u="none" cap="none" strike="noStrike">
              <a:solidFill>
                <a:srgbClr val="262626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262626"/>
                </a:solidFill>
                <a:latin typeface="Gothic A1"/>
                <a:ea typeface="Gothic A1"/>
                <a:cs typeface="Gothic A1"/>
                <a:sym typeface="Gothic A1"/>
              </a:rPr>
              <a:t>담당파트 : </a:t>
            </a:r>
            <a:r>
              <a:rPr lang="ko-KR">
                <a:solidFill>
                  <a:srgbClr val="262626"/>
                </a:solidFill>
                <a:latin typeface="Gothic A1"/>
                <a:ea typeface="Gothic A1"/>
                <a:cs typeface="Gothic A1"/>
                <a:sym typeface="Gothic A1"/>
              </a:rPr>
              <a:t>전자결재, 휴가내역</a:t>
            </a:r>
            <a:endParaRPr i="0" sz="1400" u="none" cap="none" strike="noStrike">
              <a:solidFill>
                <a:srgbClr val="262626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210" name="Google Shape;2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75" y="1585250"/>
            <a:ext cx="1596900" cy="1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6"/>
          <p:cNvPicPr preferRelativeResize="0"/>
          <p:nvPr/>
        </p:nvPicPr>
        <p:blipFill rotWithShape="1">
          <a:blip r:embed="rId4">
            <a:alphaModFix/>
          </a:blip>
          <a:srcRect b="1355" l="0" r="7791" t="7061"/>
          <a:stretch/>
        </p:blipFill>
        <p:spPr>
          <a:xfrm>
            <a:off x="691275" y="3467450"/>
            <a:ext cx="1596901" cy="159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275" y="5127487"/>
            <a:ext cx="1596899" cy="15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0225" y="5127463"/>
            <a:ext cx="1596900" cy="1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00225" y="3467450"/>
            <a:ext cx="1596900" cy="15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p17"/>
          <p:cNvSpPr txBox="1"/>
          <p:nvPr/>
        </p:nvSpPr>
        <p:spPr>
          <a:xfrm>
            <a:off x="550602" y="784400"/>
            <a:ext cx="758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600" u="none" cap="none" strike="noStrike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</a:t>
            </a:r>
            <a:r>
              <a:rPr lang="ko-KR" sz="3600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일정</a:t>
            </a:r>
            <a:endParaRPr i="0" sz="3600" u="none" cap="none" strike="noStrike">
              <a:solidFill>
                <a:srgbClr val="3F3F3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21" name="Google Shape;221;p17"/>
          <p:cNvSpPr txBox="1"/>
          <p:nvPr/>
        </p:nvSpPr>
        <p:spPr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기간 : </a:t>
            </a:r>
            <a:r>
              <a:rPr b="1" lang="ko-KR" sz="2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2023-08-01 ~ 2023-09-14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222" name="Google Shape;222;p17"/>
          <p:cNvGraphicFramePr/>
          <p:nvPr/>
        </p:nvGraphicFramePr>
        <p:xfrm>
          <a:off x="622300" y="21224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{D0A92684-5C63-40F6-B201-ED8729FED9E7}</a:tableStyleId>
              </a:tblPr>
              <a:tblGrid>
                <a:gridCol w="1371050"/>
                <a:gridCol w="1371050"/>
                <a:gridCol w="1371050"/>
                <a:gridCol w="1371575"/>
                <a:gridCol w="1371575"/>
                <a:gridCol w="1372700"/>
                <a:gridCol w="1372700"/>
                <a:gridCol w="1372700"/>
              </a:tblGrid>
              <a:tr h="72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제안</a:t>
                      </a:r>
                      <a:endParaRPr b="1" sz="18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72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분석/설계</a:t>
                      </a:r>
                      <a:endParaRPr b="1" sz="18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72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디자인</a:t>
                      </a:r>
                      <a:endParaRPr b="1" sz="18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72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개발</a:t>
                      </a:r>
                      <a:endParaRPr b="1" sz="18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72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테스트</a:t>
                      </a:r>
                      <a:endParaRPr b="1" sz="18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72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72AF2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▶ 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</a:t>
                      </a: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화</a:t>
                      </a: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 ~ 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</a:t>
                      </a: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(금)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▶ 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</a:t>
                      </a: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</a:t>
                      </a: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(월) ~ 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</a:t>
                      </a: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</a:t>
                      </a: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(금)</a:t>
                      </a:r>
                      <a:endParaRPr b="1" sz="18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▶ 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</a:t>
                      </a: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14</a:t>
                      </a: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(월) ~ 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</a:t>
                      </a: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18</a:t>
                      </a: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(금)</a:t>
                      </a:r>
                      <a:endParaRPr b="1" sz="18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▶ 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</a:t>
                      </a: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21</a:t>
                      </a: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(월) ~ 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</a:t>
                      </a: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25</a:t>
                      </a: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(금)</a:t>
                      </a:r>
                      <a:endParaRPr b="1" sz="18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▶ 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</a:t>
                      </a: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28</a:t>
                      </a: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(월) ~ 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</a:t>
                      </a: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</a:t>
                      </a: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(금)</a:t>
                      </a:r>
                      <a:endParaRPr b="1" sz="1800" u="none" cap="none" strike="noStrike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▶ 9/4(월) ~ 9/8(금)</a:t>
                      </a:r>
                      <a:endParaRPr b="1" sz="18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▶ 9/11(월) ~ 9/14(목)</a:t>
                      </a:r>
                      <a:endParaRPr b="1" sz="18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975" marB="46975" marR="90150" marL="90150" anchor="ctr">
                    <a:lnL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</a:tr>
            </a:tbl>
          </a:graphicData>
        </a:graphic>
      </p:graphicFrame>
      <p:sp>
        <p:nvSpPr>
          <p:cNvPr id="223" name="Google Shape;223;p17"/>
          <p:cNvSpPr/>
          <p:nvPr/>
        </p:nvSpPr>
        <p:spPr>
          <a:xfrm>
            <a:off x="2178050" y="2305696"/>
            <a:ext cx="1577975" cy="403224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기획 및 주제 선정</a:t>
            </a: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10021888" y="5174701"/>
            <a:ext cx="1576387" cy="414539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lt1"/>
                </a:solidFill>
              </a:rPr>
              <a:t>통합 테스트 및 보안</a:t>
            </a:r>
            <a:endParaRPr b="1" sz="12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lt1"/>
                </a:solidFill>
              </a:rPr>
              <a:t>발표준비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p17"/>
          <p:cNvGrpSpPr/>
          <p:nvPr/>
        </p:nvGrpSpPr>
        <p:grpSpPr>
          <a:xfrm rot="5400000">
            <a:off x="8029575" y="-3548062"/>
            <a:ext cx="369888" cy="7967663"/>
            <a:chOff x="11783839" y="673349"/>
            <a:chExt cx="370104" cy="5198743"/>
          </a:xfrm>
        </p:grpSpPr>
        <p:sp>
          <p:nvSpPr>
            <p:cNvPr id="226" name="Google Shape;226;p17"/>
            <p:cNvSpPr/>
            <p:nvPr/>
          </p:nvSpPr>
          <p:spPr>
            <a:xfrm flipH="1" rot="-5400000">
              <a:off x="11536957" y="5255106"/>
              <a:ext cx="863868" cy="370104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9D9D9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개요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27" name="Google Shape;227;p17"/>
            <p:cNvSpPr/>
            <p:nvPr/>
          </p:nvSpPr>
          <p:spPr>
            <a:xfrm flipH="1" rot="-5400000">
              <a:off x="11535921" y="4536253"/>
              <a:ext cx="865939" cy="370104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참여인원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28" name="Google Shape;228;p17"/>
            <p:cNvSpPr/>
            <p:nvPr/>
          </p:nvSpPr>
          <p:spPr>
            <a:xfrm flipH="1" rot="-5400000">
              <a:off x="11536957" y="3817398"/>
              <a:ext cx="863868" cy="370104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일정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29" name="Google Shape;229;p17"/>
            <p:cNvSpPr/>
            <p:nvPr/>
          </p:nvSpPr>
          <p:spPr>
            <a:xfrm flipH="1" rot="-5400000">
              <a:off x="11536957" y="3116154"/>
              <a:ext cx="863868" cy="370104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구성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30" name="Google Shape;230;p17"/>
            <p:cNvSpPr/>
            <p:nvPr/>
          </p:nvSpPr>
          <p:spPr>
            <a:xfrm flipH="1" rot="-5400000">
              <a:off x="11535921" y="2421124"/>
              <a:ext cx="865939" cy="370104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rgbClr val="26262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제안/내용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31" name="Google Shape;231;p17"/>
            <p:cNvSpPr/>
            <p:nvPr/>
          </p:nvSpPr>
          <p:spPr>
            <a:xfrm flipH="1" rot="-5400000">
              <a:off x="11536957" y="1661873"/>
              <a:ext cx="863868" cy="370104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rgbClr val="26262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구현화면</a:t>
              </a:r>
              <a:endParaRPr b="1" i="0" sz="1500" u="none" cap="none" strike="noStrike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32" name="Google Shape;232;p17"/>
            <p:cNvSpPr/>
            <p:nvPr/>
          </p:nvSpPr>
          <p:spPr>
            <a:xfrm flipH="1" rot="-5400000">
              <a:off x="11536957" y="920231"/>
              <a:ext cx="863868" cy="370104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rgbClr val="26262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소감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233" name="Google Shape;233;p17"/>
          <p:cNvSpPr/>
          <p:nvPr/>
        </p:nvSpPr>
        <p:spPr>
          <a:xfrm>
            <a:off x="3005063" y="3031183"/>
            <a:ext cx="1577975" cy="403224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lt1"/>
                </a:solidFill>
              </a:rPr>
              <a:t>업무분석 및 회의</a:t>
            </a:r>
            <a:endParaRPr/>
          </a:p>
        </p:txBody>
      </p:sp>
      <p:sp>
        <p:nvSpPr>
          <p:cNvPr id="234" name="Google Shape;234;p17"/>
          <p:cNvSpPr/>
          <p:nvPr/>
        </p:nvSpPr>
        <p:spPr>
          <a:xfrm>
            <a:off x="3758319" y="3751763"/>
            <a:ext cx="1578000" cy="4032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lt1"/>
                </a:solidFill>
              </a:rPr>
              <a:t>DB 설계</a:t>
            </a:r>
            <a:endParaRPr b="1" sz="12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lt1"/>
                </a:solidFill>
              </a:rPr>
              <a:t>화면설계서 제작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35" name="Google Shape;235;p17"/>
          <p:cNvSpPr/>
          <p:nvPr/>
        </p:nvSpPr>
        <p:spPr>
          <a:xfrm>
            <a:off x="5303118" y="4439689"/>
            <a:ext cx="4718700" cy="4032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lt1"/>
                </a:solidFill>
              </a:rPr>
              <a:t>기능 구현과 CSS 디자인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550602" y="784400"/>
            <a:ext cx="758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600" u="none" cap="none" strike="noStrike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</a:t>
            </a:r>
            <a:r>
              <a:rPr lang="ko-KR" sz="3600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구성</a:t>
            </a:r>
            <a:endParaRPr i="0" sz="3600" u="none" cap="none" strike="noStrike">
              <a:solidFill>
                <a:srgbClr val="3F3F3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242" name="Google Shape;242;p18"/>
          <p:cNvGrpSpPr/>
          <p:nvPr/>
        </p:nvGrpSpPr>
        <p:grpSpPr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243" name="Google Shape;243;p18"/>
            <p:cNvSpPr txBox="1"/>
            <p:nvPr/>
          </p:nvSpPr>
          <p:spPr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4850" lIns="70650" spcFirstLastPara="1" rIns="70650" wrap="square" tIns="70650">
              <a:noAutofit/>
            </a:bodyPr>
            <a:lstStyle/>
            <a:p>
              <a:pPr indent="-28024" lvl="0" marL="84095" marR="0" rtl="0" algn="l">
                <a:spcBef>
                  <a:spcPts val="0"/>
                </a:spcBef>
                <a:spcAft>
                  <a:spcPts val="0"/>
                </a:spcAft>
                <a:buClr>
                  <a:srgbClr val="A1A1A1"/>
                </a:buClr>
                <a:buSzPts val="883"/>
                <a:buFont typeface="Arial"/>
                <a:buNone/>
              </a:pPr>
              <a:r>
                <a:t/>
              </a:r>
              <a:endParaRPr b="0" i="0" sz="883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6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제안 구분명</a:t>
              </a:r>
              <a:endParaRPr b="1" i="0" sz="16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958207" y="2595206"/>
              <a:ext cx="4575152" cy="3508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anum Gothic"/>
                <a:buChar char="-"/>
              </a:pPr>
              <a:r>
                <a:rPr b="1" i="0" lang="ko-KR" sz="16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사용 툴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6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 </a:t>
              </a:r>
              <a:r>
                <a:rPr b="1" i="0" lang="ko-KR" sz="1400" u="none" cap="none" strike="noStrike">
                  <a:solidFill>
                    <a:schemeClr val="dk2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: </a:t>
              </a:r>
              <a:r>
                <a:rPr b="1" lang="ko-KR">
                  <a:solidFill>
                    <a:schemeClr val="dk2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Spring Tool Suite 4</a:t>
              </a:r>
              <a:r>
                <a:rPr b="1" i="0" lang="ko-KR" sz="1400" u="none" cap="none" strike="noStrike">
                  <a:solidFill>
                    <a:schemeClr val="dk2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, </a:t>
              </a:r>
              <a:r>
                <a:rPr b="1" lang="ko-KR">
                  <a:solidFill>
                    <a:schemeClr val="dk2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H</a:t>
              </a:r>
              <a:r>
                <a:rPr b="1" lang="ko-KR">
                  <a:solidFill>
                    <a:schemeClr val="dk2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eidiSQL </a:t>
              </a:r>
              <a:endParaRPr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anum Gothic"/>
                <a:buChar char="-"/>
              </a:pPr>
              <a:r>
                <a:rPr b="1" i="0" lang="ko-KR" sz="16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언어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6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 </a:t>
              </a:r>
              <a:r>
                <a:rPr b="1" i="0" lang="ko-KR" sz="1400" u="none" cap="none" strike="noStrike">
                  <a:solidFill>
                    <a:schemeClr val="dk2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: JAVA, SQL, HTML, CSS, JavaScript, JSP</a:t>
              </a:r>
              <a:br>
                <a:rPr b="1" i="0" lang="ko-KR" sz="1400" u="none" cap="none" strike="noStrike">
                  <a:solidFill>
                    <a:schemeClr val="dk2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</a:br>
              <a:endParaRPr b="1" i="0" sz="14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anum Gothic"/>
                <a:buChar char="-"/>
              </a:pPr>
              <a:r>
                <a:rPr b="1" i="0" lang="ko-KR" sz="16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기술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6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 </a:t>
              </a:r>
              <a:r>
                <a:rPr b="1" i="0" lang="ko-KR" sz="1400" u="none" cap="none" strike="noStrike">
                  <a:solidFill>
                    <a:schemeClr val="dk2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: jQuery, JSON, Ajax</a:t>
              </a:r>
              <a:r>
                <a:rPr b="1" lang="ko-KR">
                  <a:solidFill>
                    <a:schemeClr val="dk2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, Socket,</a:t>
              </a:r>
              <a:br>
                <a:rPr b="1" i="0" lang="ko-KR" sz="1400" u="none" cap="none" strike="noStrike">
                  <a:solidFill>
                    <a:schemeClr val="dk2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</a:br>
              <a:endParaRPr b="1" i="0" sz="16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b="1" i="0" lang="ko-KR" sz="16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프레임워크</a:t>
              </a:r>
              <a:br>
                <a:rPr b="1" i="0" lang="ko-KR" sz="16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</a:br>
              <a:r>
                <a:rPr b="1" i="0" lang="ko-KR" sz="16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</a:t>
              </a:r>
              <a:r>
                <a:rPr b="1" i="0" lang="ko-KR" sz="14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: </a:t>
              </a:r>
              <a:r>
                <a:rPr b="1" i="0" lang="ko-KR" sz="1400" u="none" cap="none" strike="noStrike">
                  <a:solidFill>
                    <a:schemeClr val="dk2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Spring Boot, MyBatis,</a:t>
              </a:r>
              <a:r>
                <a:rPr b="1" lang="ko-KR">
                  <a:solidFill>
                    <a:schemeClr val="dk2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Maven</a:t>
              </a:r>
              <a:br>
                <a:rPr b="1" i="0" lang="ko-KR" sz="1600" u="none" cap="none" strike="noStrike">
                  <a:solidFill>
                    <a:schemeClr val="dk2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</a:br>
              <a:endParaRPr b="1" i="0" sz="16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anum Gothic"/>
                <a:buChar char="-"/>
              </a:pPr>
              <a:r>
                <a:rPr b="1" i="0" lang="ko-KR" sz="16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시스템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4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  : </a:t>
              </a:r>
              <a:r>
                <a:rPr b="1" lang="ko-KR">
                  <a:solidFill>
                    <a:schemeClr val="dk2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GIT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246" name="Google Shape;246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7" name="Google Shape;247;p18"/>
          <p:cNvGrpSpPr/>
          <p:nvPr/>
        </p:nvGrpSpPr>
        <p:grpSpPr>
          <a:xfrm rot="5400000">
            <a:off x="8022431" y="-3548856"/>
            <a:ext cx="369888" cy="7969250"/>
            <a:chOff x="11783835" y="678528"/>
            <a:chExt cx="370109" cy="5198744"/>
          </a:xfrm>
        </p:grpSpPr>
        <p:sp>
          <p:nvSpPr>
            <p:cNvPr id="248" name="Google Shape;248;p18"/>
            <p:cNvSpPr/>
            <p:nvPr/>
          </p:nvSpPr>
          <p:spPr>
            <a:xfrm flipH="1" rot="-5400000">
              <a:off x="11537041" y="5260370"/>
              <a:ext cx="863696" cy="37010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개요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49" name="Google Shape;249;p18"/>
            <p:cNvSpPr/>
            <p:nvPr/>
          </p:nvSpPr>
          <p:spPr>
            <a:xfrm flipH="1" rot="-5400000">
              <a:off x="11536006" y="4541659"/>
              <a:ext cx="865767" cy="37010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참여인원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50" name="Google Shape;250;p18"/>
            <p:cNvSpPr/>
            <p:nvPr/>
          </p:nvSpPr>
          <p:spPr>
            <a:xfrm flipH="1" rot="-5400000">
              <a:off x="11537041" y="3822948"/>
              <a:ext cx="863696" cy="37010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일정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51" name="Google Shape;251;p18"/>
            <p:cNvSpPr/>
            <p:nvPr/>
          </p:nvSpPr>
          <p:spPr>
            <a:xfrm flipH="1" rot="-5400000">
              <a:off x="11537041" y="3120807"/>
              <a:ext cx="863696" cy="370108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구성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52" name="Google Shape;252;p18"/>
            <p:cNvSpPr/>
            <p:nvPr/>
          </p:nvSpPr>
          <p:spPr>
            <a:xfrm flipH="1" rot="-5400000">
              <a:off x="11535488" y="2431611"/>
              <a:ext cx="866803" cy="37010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rgbClr val="26262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제안/내용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53" name="Google Shape;253;p18"/>
            <p:cNvSpPr/>
            <p:nvPr/>
          </p:nvSpPr>
          <p:spPr>
            <a:xfrm flipH="1" rot="-5400000">
              <a:off x="11537041" y="1666816"/>
              <a:ext cx="863696" cy="37010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rgbClr val="26262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구현화면</a:t>
              </a:r>
              <a:endParaRPr b="1" i="0" sz="1500" u="none" cap="none" strike="noStrike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54" name="Google Shape;254;p18"/>
            <p:cNvSpPr/>
            <p:nvPr/>
          </p:nvSpPr>
          <p:spPr>
            <a:xfrm flipH="1" rot="-5400000">
              <a:off x="11537041" y="925322"/>
              <a:ext cx="863696" cy="37010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D8D8D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500" u="none" cap="none" strike="noStrike">
                  <a:solidFill>
                    <a:srgbClr val="262626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소감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pic>
        <p:nvPicPr>
          <p:cNvPr id="255" name="Google Shape;25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7988" y="2917825"/>
            <a:ext cx="1541462" cy="1341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55138" y="2724150"/>
            <a:ext cx="1739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7650" y="4656138"/>
            <a:ext cx="1862138" cy="12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01238" y="4656138"/>
            <a:ext cx="804862" cy="1169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19"/>
          <p:cNvSpPr txBox="1"/>
          <p:nvPr/>
        </p:nvSpPr>
        <p:spPr>
          <a:xfrm>
            <a:off x="550602" y="784400"/>
            <a:ext cx="758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600" u="none" cap="none" strike="noStrike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</a:t>
            </a:r>
            <a:r>
              <a:rPr lang="ko-KR" sz="3600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구성</a:t>
            </a:r>
            <a:endParaRPr i="0" sz="3600" u="none" cap="none" strike="noStrike">
              <a:solidFill>
                <a:srgbClr val="3F3F3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265" name="Google Shape;265;p19"/>
          <p:cNvGrpSpPr/>
          <p:nvPr/>
        </p:nvGrpSpPr>
        <p:grpSpPr>
          <a:xfrm>
            <a:off x="0" y="-4763"/>
            <a:ext cx="12192012" cy="625501"/>
            <a:chOff x="0" y="-4763"/>
            <a:chExt cx="12192012" cy="625501"/>
          </a:xfrm>
        </p:grpSpPr>
        <p:sp>
          <p:nvSpPr>
            <p:cNvPr id="266" name="Google Shape;266;p19"/>
            <p:cNvSpPr/>
            <p:nvPr/>
          </p:nvSpPr>
          <p:spPr>
            <a:xfrm>
              <a:off x="0" y="-4763"/>
              <a:ext cx="12192000" cy="62070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67" name="Google Shape;267;p19"/>
            <p:cNvGrpSpPr/>
            <p:nvPr/>
          </p:nvGrpSpPr>
          <p:grpSpPr>
            <a:xfrm rot="5400000">
              <a:off x="8022443" y="-3548832"/>
              <a:ext cx="369978" cy="7969161"/>
              <a:chOff x="11783835" y="678528"/>
              <a:chExt cx="370200" cy="5198748"/>
            </a:xfrm>
          </p:grpSpPr>
          <p:sp>
            <p:nvSpPr>
              <p:cNvPr id="268" name="Google Shape;268;p19"/>
              <p:cNvSpPr/>
              <p:nvPr/>
            </p:nvSpPr>
            <p:spPr>
              <a:xfrm flipH="1" rot="-5400000">
                <a:off x="11537085" y="5260326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개요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 flipH="1" rot="-5400000">
                <a:off x="11536036" y="4541630"/>
                <a:ext cx="8658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참여인원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 flipH="1" rot="-5400000">
                <a:off x="11537085" y="3822904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일정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 flipH="1" rot="-5400000">
                <a:off x="11537085" y="3120763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구성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 flipH="1" rot="-5400000">
                <a:off x="11535586" y="2431514"/>
                <a:ext cx="866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lt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제안/내용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 flipH="1" rot="-5400000">
                <a:off x="11537085" y="1666772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rgbClr val="262626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구현화면</a:t>
                </a:r>
                <a:endParaRPr b="1" i="0" sz="1500" u="none" cap="none" strike="noStrike">
                  <a:solidFill>
                    <a:srgbClr val="262626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 flipH="1" rot="-5400000">
                <a:off x="11537085" y="925278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rgbClr val="262626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소감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grpSp>
        <p:nvGrpSpPr>
          <p:cNvPr id="275" name="Google Shape;275;p19"/>
          <p:cNvGrpSpPr/>
          <p:nvPr/>
        </p:nvGrpSpPr>
        <p:grpSpPr>
          <a:xfrm>
            <a:off x="622308" y="2174971"/>
            <a:ext cx="5045649" cy="3991117"/>
            <a:chOff x="694606" y="2174552"/>
            <a:chExt cx="4815010" cy="3990718"/>
          </a:xfrm>
        </p:grpSpPr>
        <p:sp>
          <p:nvSpPr>
            <p:cNvPr id="276" name="Google Shape;276;p19"/>
            <p:cNvSpPr txBox="1"/>
            <p:nvPr/>
          </p:nvSpPr>
          <p:spPr>
            <a:xfrm>
              <a:off x="742727" y="2597970"/>
              <a:ext cx="4766700" cy="35673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4850" lIns="70650" spcFirstLastPara="1" rIns="70650" wrap="square" tIns="70650">
              <a:noAutofit/>
            </a:bodyPr>
            <a:lstStyle/>
            <a:p>
              <a:pPr indent="-28025" lvl="0" marL="84095" marR="0" rtl="0" algn="l">
                <a:spcBef>
                  <a:spcPts val="0"/>
                </a:spcBef>
                <a:spcAft>
                  <a:spcPts val="0"/>
                </a:spcAft>
                <a:buClr>
                  <a:srgbClr val="A1A1A1"/>
                </a:buClr>
                <a:buSzPts val="883"/>
                <a:buFont typeface="Arial"/>
                <a:buNone/>
              </a:pPr>
              <a:r>
                <a:t/>
              </a:r>
              <a:endParaRPr b="0" i="0" sz="883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694606" y="2174552"/>
              <a:ext cx="2164800" cy="3192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6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제안 내용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934316" y="2968302"/>
              <a:ext cx="4575300" cy="309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-   사원관리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-285750" lvl="0" marL="28575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anum Gothic"/>
                <a:buChar char="-"/>
              </a:pPr>
              <a:r>
                <a:rPr b="1" lang="ko-KR" sz="20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전자결재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-   공용품관리 </a:t>
              </a:r>
              <a:endParaRPr b="1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-  매출현황(차트)</a:t>
              </a:r>
              <a:endParaRPr b="1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- 채팅 / 푸시알림</a:t>
              </a:r>
              <a:endParaRPr b="1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45720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pic>
        <p:nvPicPr>
          <p:cNvPr id="279" name="Google Shape;2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175" y="4375276"/>
            <a:ext cx="2999501" cy="1531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6888" y="4261611"/>
            <a:ext cx="2920300" cy="1682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36050" y="2426321"/>
            <a:ext cx="3170637" cy="1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6890" y="2396850"/>
            <a:ext cx="2920300" cy="1678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19"/>
          <p:cNvGrpSpPr/>
          <p:nvPr/>
        </p:nvGrpSpPr>
        <p:grpSpPr>
          <a:xfrm>
            <a:off x="6804074" y="2627962"/>
            <a:ext cx="1285955" cy="1216079"/>
            <a:chOff x="8402638" y="1579563"/>
            <a:chExt cx="1566900" cy="1482300"/>
          </a:xfrm>
        </p:grpSpPr>
        <p:sp>
          <p:nvSpPr>
            <p:cNvPr id="284" name="Google Shape;284;p19"/>
            <p:cNvSpPr/>
            <p:nvPr/>
          </p:nvSpPr>
          <p:spPr>
            <a:xfrm>
              <a:off x="8456801" y="1579563"/>
              <a:ext cx="1454700" cy="1482300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8746946" y="1844679"/>
              <a:ext cx="1164600" cy="41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point.1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6" name="Google Shape;286;p19"/>
            <p:cNvCxnSpPr/>
            <p:nvPr/>
          </p:nvCxnSpPr>
          <p:spPr>
            <a:xfrm>
              <a:off x="8690863" y="2278150"/>
              <a:ext cx="1004100" cy="0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287" name="Google Shape;287;p19"/>
            <p:cNvSpPr/>
            <p:nvPr/>
          </p:nvSpPr>
          <p:spPr>
            <a:xfrm>
              <a:off x="8402638" y="2316853"/>
              <a:ext cx="15669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>
                  <a:solidFill>
                    <a:srgbClr val="595959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통합문서관리</a:t>
              </a:r>
              <a:endParaRPr b="1" i="0" sz="1400" u="none" cap="none" strike="noStrike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288" name="Google Shape;288;p19"/>
          <p:cNvGrpSpPr/>
          <p:nvPr/>
        </p:nvGrpSpPr>
        <p:grpSpPr>
          <a:xfrm>
            <a:off x="9607491" y="2627962"/>
            <a:ext cx="1287522" cy="1216079"/>
            <a:chOff x="8402638" y="1579563"/>
            <a:chExt cx="1566900" cy="1482300"/>
          </a:xfrm>
        </p:grpSpPr>
        <p:sp>
          <p:nvSpPr>
            <p:cNvPr id="289" name="Google Shape;289;p19"/>
            <p:cNvSpPr/>
            <p:nvPr/>
          </p:nvSpPr>
          <p:spPr>
            <a:xfrm>
              <a:off x="8456734" y="1579563"/>
              <a:ext cx="1454700" cy="1482300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8746541" y="1844679"/>
              <a:ext cx="1164900" cy="41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point.2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1" name="Google Shape;291;p19"/>
            <p:cNvCxnSpPr/>
            <p:nvPr/>
          </p:nvCxnSpPr>
          <p:spPr>
            <a:xfrm>
              <a:off x="8690507" y="2278150"/>
              <a:ext cx="1004700" cy="0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292" name="Google Shape;292;p19"/>
            <p:cNvSpPr/>
            <p:nvPr/>
          </p:nvSpPr>
          <p:spPr>
            <a:xfrm>
              <a:off x="8402638" y="2316853"/>
              <a:ext cx="15669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>
                  <a:solidFill>
                    <a:srgbClr val="595959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예약 및 관리</a:t>
              </a:r>
              <a:endParaRPr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93" name="Google Shape;293;p19"/>
          <p:cNvGrpSpPr/>
          <p:nvPr/>
        </p:nvGrpSpPr>
        <p:grpSpPr>
          <a:xfrm>
            <a:off x="9607491" y="4494862"/>
            <a:ext cx="1287522" cy="1216079"/>
            <a:chOff x="8402638" y="1579563"/>
            <a:chExt cx="1566900" cy="1482300"/>
          </a:xfrm>
        </p:grpSpPr>
        <p:sp>
          <p:nvSpPr>
            <p:cNvPr id="294" name="Google Shape;294;p19"/>
            <p:cNvSpPr/>
            <p:nvPr/>
          </p:nvSpPr>
          <p:spPr>
            <a:xfrm>
              <a:off x="8456734" y="1579563"/>
              <a:ext cx="1454700" cy="1482300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8746541" y="1844679"/>
              <a:ext cx="1222800" cy="41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point.4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6" name="Google Shape;296;p19"/>
            <p:cNvCxnSpPr/>
            <p:nvPr/>
          </p:nvCxnSpPr>
          <p:spPr>
            <a:xfrm>
              <a:off x="8690507" y="2278150"/>
              <a:ext cx="1004700" cy="0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297" name="Google Shape;297;p19"/>
            <p:cNvSpPr/>
            <p:nvPr/>
          </p:nvSpPr>
          <p:spPr>
            <a:xfrm>
              <a:off x="8402638" y="2316853"/>
              <a:ext cx="15669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>
                  <a:solidFill>
                    <a:srgbClr val="595959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사원/공지 관리</a:t>
              </a:r>
              <a:endParaRPr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98" name="Google Shape;298;p19"/>
          <p:cNvGrpSpPr/>
          <p:nvPr/>
        </p:nvGrpSpPr>
        <p:grpSpPr>
          <a:xfrm>
            <a:off x="6804061" y="4494874"/>
            <a:ext cx="1285955" cy="1216079"/>
            <a:chOff x="8402638" y="1579563"/>
            <a:chExt cx="1566900" cy="1482300"/>
          </a:xfrm>
        </p:grpSpPr>
        <p:sp>
          <p:nvSpPr>
            <p:cNvPr id="299" name="Google Shape;299;p19"/>
            <p:cNvSpPr/>
            <p:nvPr/>
          </p:nvSpPr>
          <p:spPr>
            <a:xfrm>
              <a:off x="8456801" y="1579563"/>
              <a:ext cx="1454700" cy="1482300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8746946" y="1844679"/>
              <a:ext cx="1164600" cy="41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point.</a:t>
              </a:r>
              <a:r>
                <a:rPr lang="ko-KR" sz="1600">
                  <a:solidFill>
                    <a:schemeClr val="dk1"/>
                  </a:solidFill>
                </a:rPr>
                <a:t>3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1" name="Google Shape;301;p19"/>
            <p:cNvCxnSpPr/>
            <p:nvPr/>
          </p:nvCxnSpPr>
          <p:spPr>
            <a:xfrm>
              <a:off x="8690863" y="2278150"/>
              <a:ext cx="1004100" cy="0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302" name="Google Shape;302;p19"/>
            <p:cNvSpPr/>
            <p:nvPr/>
          </p:nvSpPr>
          <p:spPr>
            <a:xfrm>
              <a:off x="8402638" y="2316853"/>
              <a:ext cx="15669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>
                  <a:solidFill>
                    <a:srgbClr val="595959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실시간 소통</a:t>
              </a:r>
              <a:endParaRPr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>
                  <a:solidFill>
                    <a:srgbClr val="595959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알림</a:t>
              </a:r>
              <a:endParaRPr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"/>
          <p:cNvSpPr txBox="1"/>
          <p:nvPr/>
        </p:nvSpPr>
        <p:spPr>
          <a:xfrm>
            <a:off x="550600" y="1651000"/>
            <a:ext cx="7698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분석/설계 : </a:t>
            </a:r>
            <a:r>
              <a:rPr b="1" lang="ko-KR" sz="2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요구사항 정의서</a:t>
            </a:r>
            <a:endParaRPr b="1" i="0" sz="24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9" name="Google Shape;309;p20"/>
          <p:cNvSpPr txBox="1"/>
          <p:nvPr/>
        </p:nvSpPr>
        <p:spPr>
          <a:xfrm>
            <a:off x="425824" y="2132548"/>
            <a:ext cx="8452644" cy="462343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4850" lIns="70650" spcFirstLastPara="1" rIns="70650" wrap="square" tIns="70650">
            <a:noAutofit/>
          </a:bodyPr>
          <a:lstStyle/>
          <a:p>
            <a:pPr indent="-28024" lvl="0" marL="84095" marR="0" rtl="0" algn="l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r>
              <a:t/>
            </a:r>
            <a:endParaRPr b="0" i="0" sz="883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0"/>
          <p:cNvSpPr/>
          <p:nvPr/>
        </p:nvSpPr>
        <p:spPr>
          <a:xfrm>
            <a:off x="8974683" y="2166723"/>
            <a:ext cx="3097187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i="0" lang="ko-KR" sz="1800" u="none" cap="none" strike="noStrike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사용 툴 </a:t>
            </a:r>
            <a:r>
              <a:rPr i="0" lang="ko-KR" sz="1800" u="none" cap="none" strike="noStrike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: </a:t>
            </a:r>
            <a:r>
              <a:rPr lang="ko-KR" sz="1800">
                <a:solidFill>
                  <a:schemeClr val="dk2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스프레드 시트</a:t>
            </a:r>
            <a:endParaRPr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dk2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Medium"/>
              <a:buChar char="-"/>
            </a:pPr>
            <a:r>
              <a:rPr lang="ko-KR" sz="18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전자결재 시스템에 필요한 요구사항을 분석하고 각 기능을 어떻게 만들지 상세히 나눠 씁니다.</a:t>
            </a:r>
            <a:endParaRPr i="0" sz="1800" u="none" cap="none" strike="noStrike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311" name="Google Shape;311;p20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p20"/>
          <p:cNvSpPr txBox="1"/>
          <p:nvPr/>
        </p:nvSpPr>
        <p:spPr>
          <a:xfrm>
            <a:off x="550602" y="784400"/>
            <a:ext cx="758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600" u="none" cap="none" strike="noStrike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</a:t>
            </a:r>
            <a:r>
              <a:rPr lang="ko-KR" sz="3600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내용</a:t>
            </a:r>
            <a:endParaRPr i="0" sz="3600" u="none" cap="none" strike="noStrike">
              <a:solidFill>
                <a:srgbClr val="3F3F3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313" name="Google Shape;313;p20"/>
          <p:cNvGrpSpPr/>
          <p:nvPr/>
        </p:nvGrpSpPr>
        <p:grpSpPr>
          <a:xfrm>
            <a:off x="0" y="-4763"/>
            <a:ext cx="12192012" cy="625501"/>
            <a:chOff x="0" y="-4763"/>
            <a:chExt cx="12192012" cy="625501"/>
          </a:xfrm>
        </p:grpSpPr>
        <p:sp>
          <p:nvSpPr>
            <p:cNvPr id="314" name="Google Shape;314;p20"/>
            <p:cNvSpPr/>
            <p:nvPr/>
          </p:nvSpPr>
          <p:spPr>
            <a:xfrm>
              <a:off x="0" y="-4763"/>
              <a:ext cx="12192000" cy="62070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15" name="Google Shape;315;p20"/>
            <p:cNvGrpSpPr/>
            <p:nvPr/>
          </p:nvGrpSpPr>
          <p:grpSpPr>
            <a:xfrm rot="5400000">
              <a:off x="8022443" y="-3548832"/>
              <a:ext cx="369978" cy="7969161"/>
              <a:chOff x="11783835" y="678528"/>
              <a:chExt cx="370200" cy="5198748"/>
            </a:xfrm>
          </p:grpSpPr>
          <p:sp>
            <p:nvSpPr>
              <p:cNvPr id="316" name="Google Shape;316;p20"/>
              <p:cNvSpPr/>
              <p:nvPr/>
            </p:nvSpPr>
            <p:spPr>
              <a:xfrm flipH="1" rot="-5400000">
                <a:off x="11537085" y="5260326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개요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17" name="Google Shape;317;p20"/>
              <p:cNvSpPr/>
              <p:nvPr/>
            </p:nvSpPr>
            <p:spPr>
              <a:xfrm flipH="1" rot="-5400000">
                <a:off x="11536036" y="4541630"/>
                <a:ext cx="8658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참여인원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18" name="Google Shape;318;p20"/>
              <p:cNvSpPr/>
              <p:nvPr/>
            </p:nvSpPr>
            <p:spPr>
              <a:xfrm flipH="1" rot="-5400000">
                <a:off x="11537085" y="3822904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일정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19" name="Google Shape;319;p20"/>
              <p:cNvSpPr/>
              <p:nvPr/>
            </p:nvSpPr>
            <p:spPr>
              <a:xfrm flipH="1" rot="-5400000">
                <a:off x="11537085" y="3120763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구성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20" name="Google Shape;320;p20"/>
              <p:cNvSpPr/>
              <p:nvPr/>
            </p:nvSpPr>
            <p:spPr>
              <a:xfrm flipH="1" rot="-5400000">
                <a:off x="11535586" y="2431514"/>
                <a:ext cx="866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lt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제안/내용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21" name="Google Shape;321;p20"/>
              <p:cNvSpPr/>
              <p:nvPr/>
            </p:nvSpPr>
            <p:spPr>
              <a:xfrm flipH="1" rot="-5400000">
                <a:off x="11537085" y="1666772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rgbClr val="262626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구현화면</a:t>
                </a:r>
                <a:endParaRPr b="1" i="0" sz="1500" u="none" cap="none" strike="noStrike">
                  <a:solidFill>
                    <a:srgbClr val="262626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22" name="Google Shape;322;p20"/>
              <p:cNvSpPr/>
              <p:nvPr/>
            </p:nvSpPr>
            <p:spPr>
              <a:xfrm flipH="1" rot="-5400000">
                <a:off x="11537085" y="925278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rgbClr val="262626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소감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pic>
        <p:nvPicPr>
          <p:cNvPr id="323" name="Google Shape;3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00" y="2232300"/>
            <a:ext cx="8270126" cy="452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"/>
          <p:cNvSpPr txBox="1"/>
          <p:nvPr/>
        </p:nvSpPr>
        <p:spPr>
          <a:xfrm>
            <a:off x="425824" y="2132548"/>
            <a:ext cx="8452644" cy="462343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4850" lIns="70650" spcFirstLastPara="1" rIns="70650" wrap="square" tIns="70650">
            <a:noAutofit/>
          </a:bodyPr>
          <a:lstStyle/>
          <a:p>
            <a:pPr indent="-28024" lvl="0" marL="84095" marR="0" rtl="0" algn="l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r>
              <a:t/>
            </a:r>
            <a:endParaRPr b="0" i="0" sz="883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1"/>
          <p:cNvSpPr/>
          <p:nvPr/>
        </p:nvSpPr>
        <p:spPr>
          <a:xfrm>
            <a:off x="8974675" y="2166727"/>
            <a:ext cx="30972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1" lang="ko-KR" sz="1800">
                <a:solidFill>
                  <a:schemeClr val="dk1"/>
                </a:solidFill>
              </a:rPr>
              <a:t>EDMS를 이해하고 구현에 필요한 테이블들을 정의합니다.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1" lang="ko-KR" sz="1800">
                <a:solidFill>
                  <a:schemeClr val="dk1"/>
                </a:solidFill>
              </a:rPr>
              <a:t>PK는 대괄호 표시</a:t>
            </a:r>
            <a:endParaRPr b="1" sz="1800"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1" lang="ko-KR" sz="1800">
                <a:solidFill>
                  <a:schemeClr val="dk1"/>
                </a:solidFill>
              </a:rPr>
              <a:t>FK는 붉게 표시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테이블간의 관계도를 통하여 필요한 외래키 추가</a:t>
            </a:r>
            <a:endParaRPr/>
          </a:p>
        </p:txBody>
      </p:sp>
      <p:sp>
        <p:nvSpPr>
          <p:cNvPr id="331" name="Google Shape;331;p21"/>
          <p:cNvSpPr txBox="1"/>
          <p:nvPr/>
        </p:nvSpPr>
        <p:spPr>
          <a:xfrm>
            <a:off x="550600" y="1651000"/>
            <a:ext cx="7698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분석/설계 : </a:t>
            </a:r>
            <a:r>
              <a:rPr b="1" lang="ko-KR" sz="2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테이블 정의서</a:t>
            </a:r>
            <a:endParaRPr b="1" i="0" sz="24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2" name="Google Shape;332;p21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21"/>
          <p:cNvSpPr txBox="1"/>
          <p:nvPr/>
        </p:nvSpPr>
        <p:spPr>
          <a:xfrm>
            <a:off x="550602" y="784400"/>
            <a:ext cx="758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600" u="none" cap="none" strike="noStrike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</a:t>
            </a:r>
            <a:r>
              <a:rPr lang="ko-KR" sz="3600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내용</a:t>
            </a:r>
            <a:endParaRPr i="0" sz="3600" u="none" cap="none" strike="noStrike">
              <a:solidFill>
                <a:srgbClr val="3F3F3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334" name="Google Shape;334;p21"/>
          <p:cNvGrpSpPr/>
          <p:nvPr/>
        </p:nvGrpSpPr>
        <p:grpSpPr>
          <a:xfrm>
            <a:off x="0" y="-4763"/>
            <a:ext cx="12192012" cy="625501"/>
            <a:chOff x="0" y="-4763"/>
            <a:chExt cx="12192012" cy="625501"/>
          </a:xfrm>
        </p:grpSpPr>
        <p:sp>
          <p:nvSpPr>
            <p:cNvPr id="335" name="Google Shape;335;p21"/>
            <p:cNvSpPr/>
            <p:nvPr/>
          </p:nvSpPr>
          <p:spPr>
            <a:xfrm>
              <a:off x="0" y="-4763"/>
              <a:ext cx="12192000" cy="62070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36" name="Google Shape;336;p21"/>
            <p:cNvGrpSpPr/>
            <p:nvPr/>
          </p:nvGrpSpPr>
          <p:grpSpPr>
            <a:xfrm rot="5400000">
              <a:off x="8022443" y="-3548832"/>
              <a:ext cx="369978" cy="7969161"/>
              <a:chOff x="11783835" y="678528"/>
              <a:chExt cx="370200" cy="5198748"/>
            </a:xfrm>
          </p:grpSpPr>
          <p:sp>
            <p:nvSpPr>
              <p:cNvPr id="337" name="Google Shape;337;p21"/>
              <p:cNvSpPr/>
              <p:nvPr/>
            </p:nvSpPr>
            <p:spPr>
              <a:xfrm flipH="1" rot="-5400000">
                <a:off x="11537085" y="5260326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개요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38" name="Google Shape;338;p21"/>
              <p:cNvSpPr/>
              <p:nvPr/>
            </p:nvSpPr>
            <p:spPr>
              <a:xfrm flipH="1" rot="-5400000">
                <a:off x="11536036" y="4541630"/>
                <a:ext cx="8658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참여인원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39" name="Google Shape;339;p21"/>
              <p:cNvSpPr/>
              <p:nvPr/>
            </p:nvSpPr>
            <p:spPr>
              <a:xfrm flipH="1" rot="-5400000">
                <a:off x="11537085" y="3822904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일정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40" name="Google Shape;340;p21"/>
              <p:cNvSpPr/>
              <p:nvPr/>
            </p:nvSpPr>
            <p:spPr>
              <a:xfrm flipH="1" rot="-5400000">
                <a:off x="11537085" y="3120763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구성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41" name="Google Shape;341;p21"/>
              <p:cNvSpPr/>
              <p:nvPr/>
            </p:nvSpPr>
            <p:spPr>
              <a:xfrm flipH="1" rot="-5400000">
                <a:off x="11535586" y="2431514"/>
                <a:ext cx="866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chemeClr val="lt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제안/내용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42" name="Google Shape;342;p21"/>
              <p:cNvSpPr/>
              <p:nvPr/>
            </p:nvSpPr>
            <p:spPr>
              <a:xfrm flipH="1" rot="-5400000">
                <a:off x="11537085" y="1666772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rgbClr val="262626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구현화면</a:t>
                </a:r>
                <a:endParaRPr b="1" i="0" sz="1500" u="none" cap="none" strike="noStrike">
                  <a:solidFill>
                    <a:srgbClr val="262626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43" name="Google Shape;343;p21"/>
              <p:cNvSpPr/>
              <p:nvPr/>
            </p:nvSpPr>
            <p:spPr>
              <a:xfrm flipH="1" rot="-5400000">
                <a:off x="11537085" y="925278"/>
                <a:ext cx="863700" cy="370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500" u="none" cap="none" strike="noStrike">
                    <a:solidFill>
                      <a:srgbClr val="262626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소감</a:t>
                </a:r>
                <a:endParaRPr b="1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pic>
        <p:nvPicPr>
          <p:cNvPr id="344" name="Google Shape;3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00" y="2175900"/>
            <a:ext cx="8327874" cy="462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